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0" r:id="rId4"/>
  </p:sldMasterIdLst>
  <p:notesMasterIdLst>
    <p:notesMasterId r:id="rId19"/>
  </p:notesMasterIdLst>
  <p:sldIdLst>
    <p:sldId id="418" r:id="rId5"/>
    <p:sldId id="261" r:id="rId6"/>
    <p:sldId id="308" r:id="rId7"/>
    <p:sldId id="265" r:id="rId8"/>
    <p:sldId id="367" r:id="rId9"/>
    <p:sldId id="465" r:id="rId10"/>
    <p:sldId id="466" r:id="rId11"/>
    <p:sldId id="467" r:id="rId12"/>
    <p:sldId id="468" r:id="rId13"/>
    <p:sldId id="469" r:id="rId14"/>
    <p:sldId id="470" r:id="rId15"/>
    <p:sldId id="471" r:id="rId16"/>
    <p:sldId id="486" r:id="rId17"/>
    <p:sldId id="427" r:id="rId18"/>
  </p:sldIdLst>
  <p:sldSz cx="12192000" cy="6858000"/>
  <p:notesSz cx="6858000" cy="9144000"/>
  <p:embeddedFontLst>
    <p:embeddedFont>
      <p:font typeface="Open Sans" panose="020B0606030504020204" pitchFamily="34" charset="0"/>
      <p:regular r:id="rId20"/>
      <p:bold r:id="rId21"/>
      <p:italic r:id="rId22"/>
      <p:boldItalic r:id="rId23"/>
    </p:embeddedFont>
    <p:embeddedFont>
      <p:font typeface="Open Sans Extrabold" panose="020B0906030804020204" pitchFamily="34" charset="0"/>
      <p:bold r:id="rId24"/>
      <p:boldItalic r:id="rId25"/>
    </p:embeddedFont>
    <p:embeddedFont>
      <p:font typeface="Open Sans Light" panose="020B0306030504020204" pitchFamily="34" charset="0"/>
      <p:regular r:id="rId26"/>
      <p:italic r:id="rId27"/>
    </p:embeddedFont>
  </p:embeddedFontLst>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626E76-1665-4704-8A69-3FE7544BEFD0}">
          <p14:sldIdLst>
            <p14:sldId id="418"/>
          </p14:sldIdLst>
        </p14:section>
        <p14:section name="Housekeeping" id="{5B026943-6F61-467F-B9FD-9AB8A1C2FBBD}">
          <p14:sldIdLst/>
        </p14:section>
        <p14:section name="Firms" id="{86A1BDDB-0207-49E0-9A56-9766FEA74F53}">
          <p14:sldIdLst>
            <p14:sldId id="261"/>
          </p14:sldIdLst>
        </p14:section>
        <p14:section name="Speaker Bios" id="{36BE0FD5-6448-4E89-AD1B-A0EE7A53173A}">
          <p14:sldIdLst>
            <p14:sldId id="308"/>
            <p14:sldId id="265"/>
          </p14:sldIdLst>
        </p14:section>
        <p14:section name="Speaker Slides" id="{9C98B325-46F2-4E2B-9FE8-D99C87811938}">
          <p14:sldIdLst>
            <p14:sldId id="367"/>
            <p14:sldId id="465"/>
            <p14:sldId id="466"/>
            <p14:sldId id="467"/>
            <p14:sldId id="468"/>
            <p14:sldId id="469"/>
            <p14:sldId id="470"/>
            <p14:sldId id="471"/>
            <p14:sldId id="486"/>
          </p14:sldIdLst>
        </p14:section>
        <p14:section name="Q&amp;A" id="{12A8839B-654F-4A8C-B1F6-E5A2E8A8DD4F}">
          <p14:sldIdLst>
            <p14:sldId id="427"/>
          </p14:sldIdLst>
        </p14:section>
        <p14:section name="Key Points" id="{C7D0420A-47BE-4DF3-A618-C05ADE32A7EF}">
          <p14:sldIdLst/>
        </p14:section>
      </p14:sectionLst>
    </p:ext>
    <p:ext uri="{EFAFB233-063F-42B5-8137-9DF3F51BA10A}">
      <p15:sldGuideLst xmlns:p15="http://schemas.microsoft.com/office/powerpoint/2012/main">
        <p15:guide id="1" orient="horz" pos="72" userDrawn="1">
          <p15:clr>
            <a:srgbClr val="A4A3A4"/>
          </p15:clr>
        </p15:guide>
        <p15:guide id="2" pos="7584" userDrawn="1">
          <p15:clr>
            <a:srgbClr val="A4A3A4"/>
          </p15:clr>
        </p15:guide>
        <p15:guide id="3" pos="96" userDrawn="1">
          <p15:clr>
            <a:srgbClr val="A4A3A4"/>
          </p15:clr>
        </p15:guide>
        <p15:guide id="4" orient="horz" pos="4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igner 4" initials="D4" lastIdx="1" clrIdx="0">
    <p:extLst>
      <p:ext uri="{19B8F6BF-5375-455C-9EA6-DF929625EA0E}">
        <p15:presenceInfo xmlns:p15="http://schemas.microsoft.com/office/powerpoint/2012/main" userId="Designer 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003763"/>
    <a:srgbClr val="D5D4D9"/>
    <a:srgbClr val="72B6F8"/>
    <a:srgbClr val="3A6EA8"/>
    <a:srgbClr val="3768A0"/>
    <a:srgbClr val="6B7581"/>
    <a:srgbClr val="416994"/>
    <a:srgbClr val="2F5884"/>
    <a:srgbClr val="376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7013" autoAdjust="0"/>
  </p:normalViewPr>
  <p:slideViewPr>
    <p:cSldViewPr snapToGrid="0">
      <p:cViewPr varScale="1">
        <p:scale>
          <a:sx n="88" d="100"/>
          <a:sy n="88" d="100"/>
        </p:scale>
        <p:origin x="1578" y="306"/>
      </p:cViewPr>
      <p:guideLst>
        <p:guide orient="horz" pos="72"/>
        <p:guide pos="7584"/>
        <p:guide pos="96"/>
        <p:guide orient="horz" pos="4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4A725-FB2F-4742-9506-05E918DA5203}"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0F2E5-D3D9-4551-8F17-19D27288E19F}" type="slidenum">
              <a:rPr lang="en-US" smtClean="0"/>
              <a:t>‹#›</a:t>
            </a:fld>
            <a:endParaRPr lang="en-US"/>
          </a:p>
        </p:txBody>
      </p:sp>
    </p:spTree>
    <p:extLst>
      <p:ext uri="{BB962C8B-B14F-4D97-AF65-F5344CB8AC3E}">
        <p14:creationId xmlns:p14="http://schemas.microsoft.com/office/powerpoint/2010/main" val="65974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0F2E5-D3D9-4551-8F17-19D27288E19F}" type="slidenum">
              <a:rPr lang="en-US" smtClean="0"/>
              <a:t>1</a:t>
            </a:fld>
            <a:endParaRPr lang="en-US"/>
          </a:p>
        </p:txBody>
      </p:sp>
    </p:spTree>
    <p:extLst>
      <p:ext uri="{BB962C8B-B14F-4D97-AF65-F5344CB8AC3E}">
        <p14:creationId xmlns:p14="http://schemas.microsoft.com/office/powerpoint/2010/main" val="236043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0F2E5-D3D9-4551-8F17-19D27288E19F}" type="slidenum">
              <a:rPr lang="en-US" smtClean="0"/>
              <a:t>3</a:t>
            </a:fld>
            <a:endParaRPr lang="en-US"/>
          </a:p>
        </p:txBody>
      </p:sp>
    </p:spTree>
    <p:extLst>
      <p:ext uri="{BB962C8B-B14F-4D97-AF65-F5344CB8AC3E}">
        <p14:creationId xmlns:p14="http://schemas.microsoft.com/office/powerpoint/2010/main" val="170203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0F2E5-D3D9-4551-8F17-19D27288E19F}" type="slidenum">
              <a:rPr lang="en-US" smtClean="0"/>
              <a:t>4</a:t>
            </a:fld>
            <a:endParaRPr lang="en-US"/>
          </a:p>
        </p:txBody>
      </p:sp>
    </p:spTree>
    <p:extLst>
      <p:ext uri="{BB962C8B-B14F-4D97-AF65-F5344CB8AC3E}">
        <p14:creationId xmlns:p14="http://schemas.microsoft.com/office/powerpoint/2010/main" val="184085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0F2E5-D3D9-4551-8F17-19D27288E19F}" type="slidenum">
              <a:rPr lang="en-US" smtClean="0"/>
              <a:t>5</a:t>
            </a:fld>
            <a:endParaRPr lang="en-US"/>
          </a:p>
        </p:txBody>
      </p:sp>
    </p:spTree>
    <p:extLst>
      <p:ext uri="{BB962C8B-B14F-4D97-AF65-F5344CB8AC3E}">
        <p14:creationId xmlns:p14="http://schemas.microsoft.com/office/powerpoint/2010/main" val="993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339759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07E0C863-08E1-4B14-8BE9-42A6FDA83D5B}"/>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8" name="Slide Number Placeholder 5">
            <a:extLst>
              <a:ext uri="{FF2B5EF4-FFF2-40B4-BE49-F238E27FC236}">
                <a16:creationId xmlns:a16="http://schemas.microsoft.com/office/drawing/2014/main" id="{101D74C6-D998-4FD6-A9CB-42F0FB30AE59}"/>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96699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267A7D62-93C3-4F95-8D5D-A43171078303}"/>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8" name="Slide Number Placeholder 5">
            <a:extLst>
              <a:ext uri="{FF2B5EF4-FFF2-40B4-BE49-F238E27FC236}">
                <a16:creationId xmlns:a16="http://schemas.microsoft.com/office/drawing/2014/main" id="{BE5F5DB4-46F2-4A8E-BB51-7341E2F4F73F}"/>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132696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A3B33D6B-116C-412E-819B-0E70E11901EA}"/>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8" name="Slide Number Placeholder 5">
            <a:extLst>
              <a:ext uri="{FF2B5EF4-FFF2-40B4-BE49-F238E27FC236}">
                <a16:creationId xmlns:a16="http://schemas.microsoft.com/office/drawing/2014/main" id="{63D91A70-D117-444F-AFBB-AC1D94AAB0B9}"/>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21762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7" name="Date Placeholder 3">
            <a:extLst>
              <a:ext uri="{FF2B5EF4-FFF2-40B4-BE49-F238E27FC236}">
                <a16:creationId xmlns:a16="http://schemas.microsoft.com/office/drawing/2014/main" id="{9FB9BCD9-0140-40F5-8B4D-E7106E8BF6EC}"/>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8" name="Slide Number Placeholder 5">
            <a:extLst>
              <a:ext uri="{FF2B5EF4-FFF2-40B4-BE49-F238E27FC236}">
                <a16:creationId xmlns:a16="http://schemas.microsoft.com/office/drawing/2014/main" id="{33537AAA-2665-44AF-9A0B-BC3C5865A618}"/>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297886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8" name="Date Placeholder 3">
            <a:extLst>
              <a:ext uri="{FF2B5EF4-FFF2-40B4-BE49-F238E27FC236}">
                <a16:creationId xmlns:a16="http://schemas.microsoft.com/office/drawing/2014/main" id="{31AB410E-2AA0-4210-BB2E-D4FF2123B73E}"/>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9" name="Slide Number Placeholder 5">
            <a:extLst>
              <a:ext uri="{FF2B5EF4-FFF2-40B4-BE49-F238E27FC236}">
                <a16:creationId xmlns:a16="http://schemas.microsoft.com/office/drawing/2014/main" id="{C5E3768E-2EF5-44EE-82C3-C50C19B78E57}"/>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97319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0" name="Date Placeholder 3">
            <a:extLst>
              <a:ext uri="{FF2B5EF4-FFF2-40B4-BE49-F238E27FC236}">
                <a16:creationId xmlns:a16="http://schemas.microsoft.com/office/drawing/2014/main" id="{DC6A1A0B-0CCF-4F5C-B165-61C8248DF319}"/>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11" name="Slide Number Placeholder 5">
            <a:extLst>
              <a:ext uri="{FF2B5EF4-FFF2-40B4-BE49-F238E27FC236}">
                <a16:creationId xmlns:a16="http://schemas.microsoft.com/office/drawing/2014/main" id="{3E04B8D1-B644-4F55-9DF8-57A1902911D7}"/>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42399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6" name="Date Placeholder 3">
            <a:extLst>
              <a:ext uri="{FF2B5EF4-FFF2-40B4-BE49-F238E27FC236}">
                <a16:creationId xmlns:a16="http://schemas.microsoft.com/office/drawing/2014/main" id="{47714176-024E-47A9-A818-0ACB26718A8D}"/>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7" name="Slide Number Placeholder 5">
            <a:extLst>
              <a:ext uri="{FF2B5EF4-FFF2-40B4-BE49-F238E27FC236}">
                <a16:creationId xmlns:a16="http://schemas.microsoft.com/office/drawing/2014/main" id="{BFDB4EE0-1485-43C4-968B-B54DA6E95C6C}"/>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16407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Date Placeholder 3">
            <a:extLst>
              <a:ext uri="{FF2B5EF4-FFF2-40B4-BE49-F238E27FC236}">
                <a16:creationId xmlns:a16="http://schemas.microsoft.com/office/drawing/2014/main" id="{163BA779-ACCE-4E55-9092-E6592FC5B4E7}"/>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6" name="Slide Number Placeholder 5">
            <a:extLst>
              <a:ext uri="{FF2B5EF4-FFF2-40B4-BE49-F238E27FC236}">
                <a16:creationId xmlns:a16="http://schemas.microsoft.com/office/drawing/2014/main" id="{6FDD5C45-1053-4042-AB72-4BD5A2EBB9EA}"/>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319635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8" name="Date Placeholder 3">
            <a:extLst>
              <a:ext uri="{FF2B5EF4-FFF2-40B4-BE49-F238E27FC236}">
                <a16:creationId xmlns:a16="http://schemas.microsoft.com/office/drawing/2014/main" id="{74702CDE-FBF8-403B-84D9-79BC62086B89}"/>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9" name="Slide Number Placeholder 5">
            <a:extLst>
              <a:ext uri="{FF2B5EF4-FFF2-40B4-BE49-F238E27FC236}">
                <a16:creationId xmlns:a16="http://schemas.microsoft.com/office/drawing/2014/main" id="{92AB3601-2AC0-442C-B973-541443DE4545}"/>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332146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8" name="Date Placeholder 3">
            <a:extLst>
              <a:ext uri="{FF2B5EF4-FFF2-40B4-BE49-F238E27FC236}">
                <a16:creationId xmlns:a16="http://schemas.microsoft.com/office/drawing/2014/main" id="{A3D4B053-5EE5-4606-AFB3-4D0BEC190BBC}"/>
              </a:ext>
            </a:extLst>
          </p:cNvPr>
          <p:cNvSpPr>
            <a:spLocks noGrp="1"/>
          </p:cNvSpPr>
          <p:nvPr>
            <p:ph type="dt" sz="half" idx="10"/>
          </p:nvPr>
        </p:nvSpPr>
        <p:spPr>
          <a:xfrm>
            <a:off x="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Tuesday, October 19, 2021</a:t>
            </a:r>
          </a:p>
        </p:txBody>
      </p:sp>
      <p:sp>
        <p:nvSpPr>
          <p:cNvPr id="9" name="Slide Number Placeholder 5">
            <a:extLst>
              <a:ext uri="{FF2B5EF4-FFF2-40B4-BE49-F238E27FC236}">
                <a16:creationId xmlns:a16="http://schemas.microsoft.com/office/drawing/2014/main" id="{55E26D59-5BE9-47C9-92FB-5E1A24D392F8}"/>
              </a:ext>
            </a:extLst>
          </p:cNvPr>
          <p:cNvSpPr>
            <a:spLocks noGrp="1"/>
          </p:cNvSpPr>
          <p:nvPr>
            <p:ph type="sldNum" sz="quarter" idx="12"/>
          </p:nvPr>
        </p:nvSpPr>
        <p:spPr>
          <a:xfrm>
            <a:off x="9448800" y="6492875"/>
            <a:ext cx="2743200" cy="365125"/>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64512610-646B-4C49-B142-45DCBBFD3969}" type="slidenum">
              <a:rPr lang="en-US" smtClean="0"/>
              <a:pPr/>
              <a:t>‹#›</a:t>
            </a:fld>
            <a:endParaRPr lang="en-US"/>
          </a:p>
        </p:txBody>
      </p:sp>
    </p:spTree>
    <p:extLst>
      <p:ext uri="{BB962C8B-B14F-4D97-AF65-F5344CB8AC3E}">
        <p14:creationId xmlns:p14="http://schemas.microsoft.com/office/powerpoint/2010/main" val="224734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October 19, 2021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12610-646B-4C49-B142-45DCBBFD3969}" type="slidenum">
              <a:rPr lang="en-US" smtClean="0"/>
              <a:t>‹#›</a:t>
            </a:fld>
            <a:endParaRPr lang="en-US"/>
          </a:p>
        </p:txBody>
      </p:sp>
    </p:spTree>
    <p:extLst>
      <p:ext uri="{BB962C8B-B14F-4D97-AF65-F5344CB8AC3E}">
        <p14:creationId xmlns:p14="http://schemas.microsoft.com/office/powerpoint/2010/main" val="26270717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4.jpe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8.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163506" y="1511581"/>
            <a:ext cx="7178854" cy="1326773"/>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ts val="3200"/>
              </a:lnSpc>
            </a:pPr>
            <a:r>
              <a:rPr lang="en-US" sz="26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a:t>
            </a:r>
          </a:p>
          <a:p>
            <a:pPr>
              <a:lnSpc>
                <a:spcPts val="3200"/>
              </a:lnSpc>
            </a:pPr>
            <a:r>
              <a:rPr lang="en-US" sz="2600">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Regulations: Enforcement Priorities</a:t>
            </a:r>
            <a:br>
              <a:rPr lang="en-US" sz="2600">
                <a:latin typeface="Open Sans Extrabold" panose="020B0906030804020204" pitchFamily="34" charset="0"/>
                <a:ea typeface="Open Sans Extrabold" panose="020B0906030804020204" pitchFamily="34" charset="0"/>
                <a:cs typeface="Open Sans Extrabold" panose="020B0906030804020204" pitchFamily="34" charset="0"/>
              </a:rPr>
            </a:br>
            <a:r>
              <a:rPr lang="en-US" sz="2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Compliance Issues Explored</a:t>
            </a:r>
          </a:p>
        </p:txBody>
      </p:sp>
      <p:grpSp>
        <p:nvGrpSpPr>
          <p:cNvPr id="49" name="Group 48"/>
          <p:cNvGrpSpPr/>
          <p:nvPr/>
        </p:nvGrpSpPr>
        <p:grpSpPr>
          <a:xfrm>
            <a:off x="3182046" y="3764190"/>
            <a:ext cx="2312448" cy="1693968"/>
            <a:chOff x="1049246" y="7049245"/>
            <a:chExt cx="2312448" cy="1693968"/>
          </a:xfrm>
        </p:grpSpPr>
        <p:sp>
          <p:nvSpPr>
            <p:cNvPr id="55" name="TextBox 12"/>
            <p:cNvSpPr txBox="1">
              <a:spLocks noChangeArrowheads="1"/>
            </p:cNvSpPr>
            <p:nvPr/>
          </p:nvSpPr>
          <p:spPr bwMode="auto">
            <a:xfrm>
              <a:off x="1171833" y="8143049"/>
              <a:ext cx="20672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rPr>
                <a:t>Good Attorneys At Law, PA</a:t>
              </a:r>
            </a:p>
            <a:p>
              <a:pPr algn="ctr" eaLnBrk="1" hangingPunct="1"/>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Ari Good, JD LLM</a:t>
              </a:r>
            </a:p>
            <a:p>
              <a:pPr algn="ctr" eaLnBrk="1" hangingPunct="1"/>
              <a:r>
                <a:rPr lang="en-US" sz="1100" i="1">
                  <a:solidFill>
                    <a:srgbClr val="000000"/>
                  </a:solidFill>
                  <a:latin typeface="Open Sans" panose="020B0606030504020204" pitchFamily="34" charset="0"/>
                  <a:ea typeface="Open Sans" panose="020B0606030504020204" pitchFamily="34" charset="0"/>
                  <a:cs typeface="Open Sans" panose="020B0606030504020204" pitchFamily="34" charset="0"/>
                </a:rPr>
                <a:t>President</a:t>
              </a:r>
              <a:endParaRPr lang="en-PH" sz="1100"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246" y="7049245"/>
              <a:ext cx="2312448" cy="562696"/>
            </a:xfrm>
            <a:prstGeom prst="rect">
              <a:avLst/>
            </a:prstGeom>
          </p:spPr>
        </p:pic>
      </p:grpSp>
      <p:sp>
        <p:nvSpPr>
          <p:cNvPr id="12" name="Date Placeholder 8">
            <a:extLst>
              <a:ext uri="{FF2B5EF4-FFF2-40B4-BE49-F238E27FC236}">
                <a16:creationId xmlns:a16="http://schemas.microsoft.com/office/drawing/2014/main" id="{562291A9-6817-4639-B134-939175B205C8}"/>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3" name="Slide Number Placeholder 4">
            <a:extLst>
              <a:ext uri="{FF2B5EF4-FFF2-40B4-BE49-F238E27FC236}">
                <a16:creationId xmlns:a16="http://schemas.microsoft.com/office/drawing/2014/main" id="{E3AD63DD-6500-45DF-9FA2-1E157F4ABFB4}"/>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4" name="Group 13"/>
          <p:cNvGrpSpPr/>
          <p:nvPr/>
        </p:nvGrpSpPr>
        <p:grpSpPr>
          <a:xfrm>
            <a:off x="6529418" y="3842969"/>
            <a:ext cx="2403336" cy="1615189"/>
            <a:chOff x="-499974" y="7031031"/>
            <a:chExt cx="2403336" cy="1615189"/>
          </a:xfrm>
        </p:grpSpPr>
        <p:sp>
          <p:nvSpPr>
            <p:cNvPr id="15" name="TextBox 12"/>
            <p:cNvSpPr txBox="1">
              <a:spLocks noChangeArrowheads="1"/>
            </p:cNvSpPr>
            <p:nvPr/>
          </p:nvSpPr>
          <p:spPr bwMode="auto">
            <a:xfrm>
              <a:off x="-311264" y="8046056"/>
              <a:ext cx="202591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rPr>
                <a:t>FTI Consulting, Inc.</a:t>
              </a:r>
            </a:p>
            <a:p>
              <a:pPr algn="ctr" eaLnBrk="1" hangingPunct="1"/>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Maureen </a:t>
              </a:r>
              <a:r>
                <a:rPr lang="en-US" sz="1100" err="1">
                  <a:solidFill>
                    <a:srgbClr val="000000"/>
                  </a:solidFill>
                  <a:latin typeface="Open Sans" panose="020B0606030504020204" pitchFamily="34" charset="0"/>
                  <a:ea typeface="Open Sans" panose="020B0606030504020204" pitchFamily="34" charset="0"/>
                  <a:cs typeface="Open Sans" panose="020B0606030504020204" pitchFamily="34" charset="0"/>
                </a:rPr>
                <a:t>Kiedaisch</a:t>
              </a:r>
              <a:endPar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eaLnBrk="1" hangingPunct="1"/>
              <a:r>
                <a:rPr lang="en-US" sz="1100" i="1">
                  <a:solidFill>
                    <a:srgbClr val="000000"/>
                  </a:solidFill>
                  <a:latin typeface="Open Sans" panose="020B0606030504020204" pitchFamily="34" charset="0"/>
                  <a:ea typeface="Open Sans" panose="020B0606030504020204" pitchFamily="34" charset="0"/>
                  <a:cs typeface="Open Sans" panose="020B0606030504020204" pitchFamily="34" charset="0"/>
                </a:rPr>
                <a:t>Senior Managing Director</a:t>
              </a:r>
              <a:endParaRPr lang="en-PH" sz="1100"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74" y="7031031"/>
              <a:ext cx="2403336" cy="488678"/>
            </a:xfrm>
            <a:prstGeom prst="rect">
              <a:avLst/>
            </a:prstGeom>
          </p:spPr>
        </p:pic>
      </p:grpSp>
    </p:spTree>
    <p:extLst>
      <p:ext uri="{BB962C8B-B14F-4D97-AF65-F5344CB8AC3E}">
        <p14:creationId xmlns:p14="http://schemas.microsoft.com/office/powerpoint/2010/main" val="329967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Extension of the BSA to Art &amp; Antiquities Dealers</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1566997"/>
            <a:ext cx="9200827" cy="427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“Legitimate” art acquired via criminal devices &amp; “Illegitimate” art – stolen or counterfeit artifacts</a:t>
            </a:r>
          </a:p>
          <a:p>
            <a:pPr marL="228600" lvl="0" indent="-228600" defTabSz="914400">
              <a:lnSpc>
                <a:spcPct val="90000"/>
              </a:lnSpc>
              <a:spcBef>
                <a:spcPts val="1000"/>
              </a:spcBef>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Very private, rarefied industry:</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Confidentiality</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Documentation of ownership history of cultural property &amp; high value pieces</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Inconsistent due diligence practices</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Use of shell companies</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Portability, concealability, subjective value</a:t>
            </a:r>
          </a:p>
          <a:p>
            <a:pPr marL="228600" lvl="0" indent="-228600" defTabSz="914400">
              <a:lnSpc>
                <a:spcPct val="90000"/>
              </a:lnSpc>
              <a:spcBef>
                <a:spcPts val="1000"/>
              </a:spcBef>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AMLA expands definition of “financial institution” to include “a person engaged in the trade of antiquities, including an advisor, consultant, or any other person who engages as a business in the solicitation or the sale of antiquities”</a:t>
            </a:r>
          </a:p>
          <a:p>
            <a:pPr marL="228600" lvl="0" indent="-228600" defTabSz="914400">
              <a:lnSpc>
                <a:spcPct val="90000"/>
              </a:lnSpc>
              <a:spcBef>
                <a:spcPts val="1000"/>
              </a:spcBef>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FinCEN issued notice with guidance as to how and what to file with a SAR</a:t>
            </a:r>
          </a:p>
          <a:p>
            <a:pPr marL="228600" lvl="0" indent="-228600" defTabSz="914400">
              <a:lnSpc>
                <a:spcPct val="90000"/>
              </a:lnSpc>
              <a:spcBef>
                <a:spcPts val="1000"/>
              </a:spcBef>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AMLA Section 6110 requires Treasury to conduct an art industry study on further regulation</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68646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Virtual Currencies and the AMLA	</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1590546"/>
            <a:ext cx="9200827" cy="38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Unequivocal expansion of Treasury’s jurisdiction over Virtual Asset Service Providers (“VASP”) for purposes of the BSA</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What kind of animal is a “Convertible Virtual Currency” – cryptographically secure, peer to peer, decentralized technology that features an immutable, pseudo-anonymous and publicly-available ledger</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Centralized finance (</a:t>
            </a:r>
            <a:r>
              <a:rPr lang="en-US" sz="1400" dirty="0" err="1">
                <a:solidFill>
                  <a:prstClr val="black"/>
                </a:solidFill>
                <a:latin typeface="Arial" panose="020B0604020202020204" pitchFamily="34" charset="0"/>
                <a:cs typeface="Arial" panose="020B0604020202020204" pitchFamily="34" charset="0"/>
              </a:rPr>
              <a:t>CeFi</a:t>
            </a:r>
            <a:r>
              <a:rPr lang="en-US" sz="1400" dirty="0">
                <a:solidFill>
                  <a:prstClr val="black"/>
                </a:solidFill>
                <a:latin typeface="Arial" panose="020B0604020202020204" pitchFamily="34" charset="0"/>
                <a:cs typeface="Arial" panose="020B0604020202020204" pitchFamily="34" charset="0"/>
              </a:rPr>
              <a:t>) and Decentralized Finance (</a:t>
            </a:r>
            <a:r>
              <a:rPr lang="en-US" sz="1400" dirty="0" err="1">
                <a:solidFill>
                  <a:prstClr val="black"/>
                </a:solidFill>
                <a:latin typeface="Arial" panose="020B0604020202020204" pitchFamily="34" charset="0"/>
                <a:cs typeface="Arial" panose="020B0604020202020204" pitchFamily="34" charset="0"/>
              </a:rPr>
              <a:t>DeFi</a:t>
            </a:r>
            <a:r>
              <a:rPr lang="en-US" sz="1400" dirty="0">
                <a:solidFill>
                  <a:prstClr val="black"/>
                </a:solidFill>
                <a:latin typeface="Arial" panose="020B0604020202020204" pitchFamily="34" charset="0"/>
                <a:cs typeface="Arial" panose="020B0604020202020204" pitchFamily="34" charset="0"/>
              </a:rPr>
              <a:t>) – What are the differences?  </a:t>
            </a:r>
            <a:r>
              <a:rPr lang="en-US" sz="1400" dirty="0" err="1">
                <a:solidFill>
                  <a:prstClr val="black"/>
                </a:solidFill>
                <a:latin typeface="Arial" panose="020B0604020202020204" pitchFamily="34" charset="0"/>
                <a:cs typeface="Arial" panose="020B0604020202020204" pitchFamily="34" charset="0"/>
              </a:rPr>
              <a:t>DeFi</a:t>
            </a:r>
            <a:r>
              <a:rPr lang="en-US" sz="1400" dirty="0">
                <a:solidFill>
                  <a:prstClr val="black"/>
                </a:solidFill>
                <a:latin typeface="Arial" panose="020B0604020202020204" pitchFamily="34" charset="0"/>
                <a:cs typeface="Arial" panose="020B0604020202020204" pitchFamily="34" charset="0"/>
              </a:rPr>
              <a:t> and financial crimes investigations.</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Hosted vs. </a:t>
            </a:r>
            <a:r>
              <a:rPr lang="en-US" sz="1400" dirty="0" err="1">
                <a:solidFill>
                  <a:prstClr val="black"/>
                </a:solidFill>
                <a:latin typeface="Arial" panose="020B0604020202020204" pitchFamily="34" charset="0"/>
                <a:cs typeface="Arial" panose="020B0604020202020204" pitchFamily="34" charset="0"/>
              </a:rPr>
              <a:t>Unhosted</a:t>
            </a:r>
            <a:r>
              <a:rPr lang="en-US" sz="1400" dirty="0">
                <a:solidFill>
                  <a:prstClr val="black"/>
                </a:solidFill>
                <a:latin typeface="Arial" panose="020B0604020202020204" pitchFamily="34" charset="0"/>
                <a:cs typeface="Arial" panose="020B0604020202020204" pitchFamily="34" charset="0"/>
              </a:rPr>
              <a:t> wallets</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Crypto and money laundering – Fact or fiction?</a:t>
            </a:r>
          </a:p>
          <a:p>
            <a:pPr marL="685800" lvl="1" indent="-228600" defTabSz="914400">
              <a:lnSpc>
                <a:spcPct val="90000"/>
              </a:lnSpc>
              <a:spcBef>
                <a:spcPts val="5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Overwhelming majority of financial crime still rooted in the traditional financial system</a:t>
            </a:r>
          </a:p>
          <a:p>
            <a:pPr marL="685800" lvl="1" indent="-228600" defTabSz="914400">
              <a:lnSpc>
                <a:spcPct val="90000"/>
              </a:lnSpc>
              <a:spcBef>
                <a:spcPts val="5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Bad place to go if you’re trying to keep a secret</a:t>
            </a:r>
          </a:p>
          <a:p>
            <a:pPr marL="685800" lvl="1" indent="-228600" defTabSz="914400">
              <a:lnSpc>
                <a:spcPct val="90000"/>
              </a:lnSpc>
              <a:spcBef>
                <a:spcPts val="5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Ransomware issue / Colonial Pipeline, JBS / “Double Threat” of ransom + disclosure</a:t>
            </a:r>
          </a:p>
          <a:p>
            <a:pPr marL="685800" lvl="1" indent="-228600" defTabSz="914400">
              <a:lnSpc>
                <a:spcPct val="90000"/>
              </a:lnSpc>
              <a:spcBef>
                <a:spcPts val="5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“Red Flags” from FinCEN and FATF – Includes Bitcoin ATMs</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Who cares?</a:t>
            </a:r>
          </a:p>
          <a:p>
            <a:pPr marL="685800" lvl="1" indent="-228600" defTabSz="914400">
              <a:lnSpc>
                <a:spcPct val="90000"/>
              </a:lnSpc>
              <a:spcBef>
                <a:spcPts val="5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Priority matter for numerous US and international regulatory and standard-setting bodies</a:t>
            </a:r>
          </a:p>
          <a:p>
            <a:pPr marL="685800" lvl="1" indent="-228600" defTabSz="914400">
              <a:lnSpc>
                <a:spcPct val="90000"/>
              </a:lnSpc>
              <a:spcBef>
                <a:spcPts val="5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What should you do when dealing with crypto-related businesses</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07374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Reporting Requirements for </a:t>
            </a:r>
          </a:p>
          <a:p>
            <a:pPr algn="ctr" eaLnBrk="1" hangingPunct="1"/>
            <a:r>
              <a:rPr lang="en-US" sz="3000" b="1" u="sng" dirty="0">
                <a:solidFill>
                  <a:srgbClr val="3768A0"/>
                </a:solidFill>
                <a:ea typeface="Open Sans" panose="020B0606030504020204" pitchFamily="34" charset="0"/>
              </a:rPr>
              <a:t>Virtual Currency Transactions</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2044983"/>
            <a:ext cx="9200827" cy="359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FinCEN relying on AMLA legislation as authority to define CVCs as “value that substitutes for currency”, and therefore “monetary instruments”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FinCEN proposing to add a new provision (31 C.F.R. 1010.316) and amend various existing CTR provisions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CTR-like reporting rule for transactions above $3,000</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Counterparty rule for transactions exceeding $10,000, except for transactions between regulated entities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Obligation to file SARs as in other types of transactions</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23658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TextBox 6">
            <a:extLst>
              <a:ext uri="{FF2B5EF4-FFF2-40B4-BE49-F238E27FC236}">
                <a16:creationId xmlns:a16="http://schemas.microsoft.com/office/drawing/2014/main" id="{1E96255B-341A-4679-8334-BCBD515123FE}"/>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3000" b="1" u="sng" dirty="0">
                <a:solidFill>
                  <a:srgbClr val="3768A0"/>
                </a:solidFill>
                <a:ea typeface="Open Sans" panose="020B0606030504020204" pitchFamily="34" charset="0"/>
              </a:rPr>
              <a:t>In Summary</a:t>
            </a:r>
            <a:endParaRPr lang="en-US" sz="3000" b="1" u="sng" dirty="0">
              <a:solidFill>
                <a:srgbClr val="3768A0"/>
              </a:solidFill>
              <a:ea typeface="Open Sans" panose="020B0606030504020204" pitchFamily="34" charset="0"/>
            </a:endParaRPr>
          </a:p>
        </p:txBody>
      </p:sp>
      <p:sp>
        <p:nvSpPr>
          <p:cNvPr id="18" name="Rectangle 15">
            <a:extLst>
              <a:ext uri="{FF2B5EF4-FFF2-40B4-BE49-F238E27FC236}">
                <a16:creationId xmlns:a16="http://schemas.microsoft.com/office/drawing/2014/main" id="{691930AA-7917-44FD-8236-921116DCCC5E}"/>
              </a:ext>
            </a:extLst>
          </p:cNvPr>
          <p:cNvSpPr>
            <a:spLocks noChangeArrowheads="1"/>
          </p:cNvSpPr>
          <p:nvPr/>
        </p:nvSpPr>
        <p:spPr bwMode="auto">
          <a:xfrm>
            <a:off x="399511" y="1566997"/>
            <a:ext cx="9200827"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The AMLA put the BSA on steroids, rather than replacing the BSA with something different.</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Fundamental obligations of Financial Institutions are still, for the moment, largely the same pending new regulations.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We are still early in the process – Keep an eye on FinCEN, OCC, FATF and DOJ for implementation and developments.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Virtual currencies are here to stay.</a:t>
            </a:r>
          </a:p>
        </p:txBody>
      </p:sp>
    </p:spTree>
    <p:extLst>
      <p:ext uri="{BB962C8B-B14F-4D97-AF65-F5344CB8AC3E}">
        <p14:creationId xmlns:p14="http://schemas.microsoft.com/office/powerpoint/2010/main" val="427971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91ACCF73-44CF-412B-9B99-9C3472754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5" name="Group 44"/>
          <p:cNvGrpSpPr/>
          <p:nvPr/>
        </p:nvGrpSpPr>
        <p:grpSpPr>
          <a:xfrm>
            <a:off x="5739515" y="2470558"/>
            <a:ext cx="3852541" cy="1670740"/>
            <a:chOff x="1675493" y="4108865"/>
            <a:chExt cx="3852541" cy="1670740"/>
          </a:xfrm>
        </p:grpSpPr>
        <p:grpSp>
          <p:nvGrpSpPr>
            <p:cNvPr id="46" name="Group 45"/>
            <p:cNvGrpSpPr/>
            <p:nvPr/>
          </p:nvGrpSpPr>
          <p:grpSpPr>
            <a:xfrm>
              <a:off x="1675493" y="4108865"/>
              <a:ext cx="3852541" cy="1670740"/>
              <a:chOff x="1675493" y="4108865"/>
              <a:chExt cx="3852541" cy="1670740"/>
            </a:xfrm>
          </p:grpSpPr>
          <p:sp>
            <p:nvSpPr>
              <p:cNvPr id="49" name="Rectangle 2"/>
              <p:cNvSpPr>
                <a:spLocks noChangeArrowheads="1"/>
              </p:cNvSpPr>
              <p:nvPr/>
            </p:nvSpPr>
            <p:spPr bwMode="auto">
              <a:xfrm>
                <a:off x="3123562" y="4994775"/>
                <a:ext cx="24044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Maureen Kiedaisch</a:t>
                </a:r>
              </a:p>
              <a:p>
                <a:pPr eaLnBrk="0" hangingPunct="0"/>
                <a:r>
                  <a:rPr lang="en-US" sz="900" i="1" dirty="0">
                    <a:latin typeface="Open Sans" panose="020B0606030504020204" pitchFamily="34" charset="0"/>
                    <a:ea typeface="Open Sans" panose="020B0606030504020204" pitchFamily="34" charset="0"/>
                    <a:cs typeface="Open Sans" panose="020B0606030504020204" pitchFamily="34" charset="0"/>
                  </a:rPr>
                  <a:t>Senior Managing Director</a:t>
                </a:r>
              </a:p>
              <a:p>
                <a:pPr eaLnBrk="0" hangingPunct="0"/>
                <a:r>
                  <a:rPr lang="en-US" sz="900" b="1" dirty="0">
                    <a:latin typeface="Open Sans" panose="020B0606030504020204" pitchFamily="34" charset="0"/>
                    <a:ea typeface="Open Sans" panose="020B0606030504020204" pitchFamily="34" charset="0"/>
                    <a:cs typeface="Open Sans" panose="020B0606030504020204" pitchFamily="34" charset="0"/>
                  </a:rPr>
                  <a:t>FTI Consulting, Inc.</a:t>
                </a:r>
              </a:p>
              <a:p>
                <a:pPr lvl="0" eaLnBrk="0" hangingPunct="0">
                  <a:defRPr/>
                </a:pPr>
                <a:r>
                  <a:rPr lang="en-US" sz="900" b="1" u="sng" dirty="0">
                    <a:solidFill>
                      <a:srgbClr val="FFFF00"/>
                    </a:solidFill>
                    <a:latin typeface="Open Sans" panose="020B0606030504020204" pitchFamily="34" charset="0"/>
                    <a:ea typeface="Open Sans" panose="020B0606030504020204" pitchFamily="34" charset="0"/>
                    <a:cs typeface="Open Sans" panose="020B0606030504020204" pitchFamily="34" charset="0"/>
                  </a:rPr>
                  <a:t>Maureen.Kiedaisch@fticonsulting.com</a:t>
                </a:r>
              </a:p>
              <a:p>
                <a:pPr lvl="0" eaLnBrk="0" hangingPunct="0">
                  <a:defRPr/>
                </a:pPr>
                <a:r>
                  <a:rPr lang="en-US" sz="900" b="1" dirty="0">
                    <a:solidFill>
                      <a:srgbClr val="FFFF00"/>
                    </a:solidFill>
                    <a:latin typeface="Open Sans" panose="020B0606030504020204" pitchFamily="34" charset="0"/>
                    <a:ea typeface="Open Sans" panose="020B0606030504020204" pitchFamily="34" charset="0"/>
                    <a:cs typeface="Open Sans" panose="020B0606030504020204" pitchFamily="34" charset="0"/>
                  </a:rPr>
                  <a:t>(646) 485-0592</a:t>
                </a:r>
                <a:endParaRPr lang="en-US" sz="9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75493" y="4108865"/>
                <a:ext cx="1121802" cy="1121802"/>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733" y="4331395"/>
              <a:ext cx="1664565" cy="338461"/>
            </a:xfrm>
            <a:prstGeom prst="rect">
              <a:avLst/>
            </a:prstGeom>
          </p:spPr>
        </p:pic>
      </p:grpSp>
      <p:grpSp>
        <p:nvGrpSpPr>
          <p:cNvPr id="60" name="Group 59"/>
          <p:cNvGrpSpPr/>
          <p:nvPr/>
        </p:nvGrpSpPr>
        <p:grpSpPr>
          <a:xfrm>
            <a:off x="1328169" y="2461234"/>
            <a:ext cx="3423062" cy="1680064"/>
            <a:chOff x="3480193" y="5820372"/>
            <a:chExt cx="3423062" cy="1680064"/>
          </a:xfrm>
        </p:grpSpPr>
        <p:grpSp>
          <p:nvGrpSpPr>
            <p:cNvPr id="61" name="Group 60"/>
            <p:cNvGrpSpPr/>
            <p:nvPr/>
          </p:nvGrpSpPr>
          <p:grpSpPr>
            <a:xfrm>
              <a:off x="3480193" y="5820372"/>
              <a:ext cx="3402524" cy="1680064"/>
              <a:chOff x="1300965" y="4198752"/>
              <a:chExt cx="3402524" cy="1680064"/>
            </a:xfrm>
          </p:grpSpPr>
          <p:sp>
            <p:nvSpPr>
              <p:cNvPr id="64" name="Rectangle 3"/>
              <p:cNvSpPr>
                <a:spLocks noChangeArrowheads="1"/>
              </p:cNvSpPr>
              <p:nvPr/>
            </p:nvSpPr>
            <p:spPr bwMode="auto">
              <a:xfrm>
                <a:off x="2741986" y="5093986"/>
                <a:ext cx="196150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900" i="1" dirty="0">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900" b="1" dirty="0">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900" dirty="0">
                  <a:latin typeface="Open Sans" panose="020B0606030504020204" pitchFamily="34" charset="0"/>
                  <a:ea typeface="Open Sans" panose="020B0606030504020204" pitchFamily="34" charset="0"/>
                  <a:cs typeface="Open Sans" panose="020B0606030504020204" pitchFamily="34" charset="0"/>
                </a:endParaRPr>
              </a:p>
              <a:p>
                <a:pPr eaLnBrk="0" hangingPunct="0"/>
                <a:r>
                  <a:rPr lang="en-PH" sz="900" b="1" u="sng" dirty="0">
                    <a:solidFill>
                      <a:srgbClr val="FFFF00"/>
                    </a:solidFill>
                    <a:latin typeface="Open Sans" panose="020B0606030504020204" pitchFamily="34" charset="0"/>
                    <a:ea typeface="Open Sans" panose="020B0606030504020204" pitchFamily="34" charset="0"/>
                    <a:cs typeface="Open Sans" panose="020B0606030504020204" pitchFamily="34" charset="0"/>
                  </a:rPr>
                  <a:t>info@goodattorneysatlaw.com</a:t>
                </a:r>
              </a:p>
              <a:p>
                <a:pPr eaLnBrk="0" hangingPunct="0"/>
                <a:r>
                  <a:rPr lang="en-PH" sz="900" b="1" u="sng" dirty="0">
                    <a:solidFill>
                      <a:srgbClr val="FFFF00"/>
                    </a:solidFill>
                    <a:latin typeface="Open Sans" panose="020B0606030504020204" pitchFamily="34" charset="0"/>
                    <a:ea typeface="Open Sans" panose="020B0606030504020204" pitchFamily="34" charset="0"/>
                    <a:cs typeface="Open Sans" panose="020B0606030504020204" pitchFamily="34" charset="0"/>
                  </a:rPr>
                  <a:t>(877) 771-1131</a:t>
                </a:r>
              </a:p>
            </p:txBody>
          </p:sp>
          <p:pic>
            <p:nvPicPr>
              <p:cNvPr id="6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00965" y="4198752"/>
                <a:ext cx="1121801" cy="1121801"/>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506" y="6018625"/>
              <a:ext cx="1577749" cy="383919"/>
            </a:xfrm>
            <a:prstGeom prst="rect">
              <a:avLst/>
            </a:prstGeom>
          </p:spPr>
        </p:pic>
      </p:grpSp>
      <p:sp>
        <p:nvSpPr>
          <p:cNvPr id="16" name="TextBox 15">
            <a:extLst>
              <a:ext uri="{FF2B5EF4-FFF2-40B4-BE49-F238E27FC236}">
                <a16:creationId xmlns:a16="http://schemas.microsoft.com/office/drawing/2014/main" id="{4036E170-2D4A-4789-81BD-FD004473693F}"/>
              </a:ext>
            </a:extLst>
          </p:cNvPr>
          <p:cNvSpPr txBox="1"/>
          <p:nvPr/>
        </p:nvSpPr>
        <p:spPr>
          <a:xfrm>
            <a:off x="231228" y="351857"/>
            <a:ext cx="10103619" cy="1154162"/>
          </a:xfrm>
          <a:prstGeom prst="rect">
            <a:avLst/>
          </a:prstGeom>
          <a:noFill/>
          <a:effectLst>
            <a:outerShdw blurRad="50800" dist="38100" dir="2700000" algn="tl" rotWithShape="0">
              <a:prstClr val="black">
                <a:alpha val="40000"/>
              </a:prstClr>
            </a:outerShdw>
          </a:effectLst>
        </p:spPr>
        <p:txBody>
          <a:bodyPr wrap="square" rtlCol="0">
            <a:spAutoFit/>
          </a:bodyPr>
          <a:lstStyle/>
          <a:p>
            <a:pPr lvl="0"/>
            <a:r>
              <a:rPr lang="en-US" sz="23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a:t>
            </a:r>
          </a:p>
          <a:p>
            <a:pPr lvl="0"/>
            <a:r>
              <a:rPr lang="en-US" sz="2300">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Regulations: Enforcement Priorities</a:t>
            </a:r>
            <a:br>
              <a:rPr lang="en-US" sz="230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230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and Compliance Issues Explored </a:t>
            </a:r>
          </a:p>
        </p:txBody>
      </p:sp>
      <p:sp>
        <p:nvSpPr>
          <p:cNvPr id="17" name="Date Placeholder 8">
            <a:extLst>
              <a:ext uri="{FF2B5EF4-FFF2-40B4-BE49-F238E27FC236}">
                <a16:creationId xmlns:a16="http://schemas.microsoft.com/office/drawing/2014/main" id="{FF060049-5568-4FBB-99C5-31291960880D}"/>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8" name="Slide Number Placeholder 4">
            <a:extLst>
              <a:ext uri="{FF2B5EF4-FFF2-40B4-BE49-F238E27FC236}">
                <a16:creationId xmlns:a16="http://schemas.microsoft.com/office/drawing/2014/main" id="{568F6F08-9600-4BB2-A25E-3A83F7509CBC}"/>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5895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904F0F6A-77E7-4082-BF26-F82A982AD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11"/>
          <p:cNvSpPr txBox="1">
            <a:spLocks noChangeArrowheads="1"/>
          </p:cNvSpPr>
          <p:nvPr/>
        </p:nvSpPr>
        <p:spPr bwMode="auto">
          <a:xfrm>
            <a:off x="6224918" y="2035074"/>
            <a:ext cx="566228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1000">
                <a:solidFill>
                  <a:schemeClr val="bg1"/>
                </a:solidFill>
                <a:ea typeface="Open Sans Light" panose="020B0306030504020204" pitchFamily="34" charset="0"/>
              </a:rPr>
              <a:t>Tax and </a:t>
            </a:r>
            <a:r>
              <a:rPr lang="en-US" sz="1000" err="1">
                <a:solidFill>
                  <a:schemeClr val="bg1"/>
                </a:solidFill>
                <a:ea typeface="Open Sans Light" panose="020B0306030504020204" pitchFamily="34" charset="0"/>
              </a:rPr>
              <a:t>blockchain</a:t>
            </a:r>
            <a:r>
              <a:rPr lang="en-US" sz="1000">
                <a:solidFill>
                  <a:schemeClr val="bg1"/>
                </a:solidFill>
                <a:ea typeface="Open Sans Light" panose="020B0306030504020204" pitchFamily="34" charset="0"/>
              </a:rPr>
              <a:t> lawyer Ari Good, JD LLM is the President of Good Attorneys At Law, P.A.  The firm’s tax services include corporate / partnership matters such as structuring domestic and foreign entities for clients in industries ranging from payment processing to aviation to technology.  The firm’s </a:t>
            </a:r>
            <a:r>
              <a:rPr lang="en-US" sz="1000" err="1">
                <a:solidFill>
                  <a:schemeClr val="bg1"/>
                </a:solidFill>
                <a:ea typeface="Open Sans Light" panose="020B0306030504020204" pitchFamily="34" charset="0"/>
              </a:rPr>
              <a:t>blockchain</a:t>
            </a:r>
            <a:r>
              <a:rPr lang="en-US" sz="1000">
                <a:solidFill>
                  <a:schemeClr val="bg1"/>
                </a:solidFill>
                <a:ea typeface="Open Sans Light" panose="020B0306030504020204" pitchFamily="34" charset="0"/>
              </a:rPr>
              <a:t> services include advising on BSA (Bank Secrecy Act) matters such as KYC / AML requirements, contract law, international law and niche </a:t>
            </a:r>
            <a:r>
              <a:rPr lang="en-US" sz="1000" err="1">
                <a:solidFill>
                  <a:schemeClr val="bg1"/>
                </a:solidFill>
                <a:ea typeface="Open Sans Light" panose="020B0306030504020204" pitchFamily="34" charset="0"/>
              </a:rPr>
              <a:t>blockchain</a:t>
            </a:r>
            <a:r>
              <a:rPr lang="en-US" sz="1000">
                <a:solidFill>
                  <a:schemeClr val="bg1"/>
                </a:solidFill>
                <a:ea typeface="Open Sans Light" panose="020B0306030504020204" pitchFamily="34" charset="0"/>
              </a:rPr>
              <a:t> taxation matters.</a:t>
            </a: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980" y="2323951"/>
            <a:ext cx="3182119" cy="774316"/>
          </a:xfrm>
          <a:prstGeom prst="rect">
            <a:avLst/>
          </a:prstGeom>
        </p:spPr>
      </p:pic>
      <p:sp>
        <p:nvSpPr>
          <p:cNvPr id="40" name="TextBox 11"/>
          <p:cNvSpPr txBox="1">
            <a:spLocks noChangeArrowheads="1"/>
          </p:cNvSpPr>
          <p:nvPr/>
        </p:nvSpPr>
        <p:spPr bwMode="auto">
          <a:xfrm>
            <a:off x="6235159" y="4107201"/>
            <a:ext cx="56520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GB" sz="1000" dirty="0">
                <a:solidFill>
                  <a:schemeClr val="bg1"/>
                </a:solidFill>
                <a:ea typeface="Open Sans Light" panose="020B0306030504020204" pitchFamily="34" charset="0"/>
              </a:rPr>
              <a:t>FTI Consulting is an independent global business advisory firm dedicated to helping organizations manage change, mitigate risk and resolve disputes: financial, legal, operational, political &amp; regulatory, reputational and transactional. Individually, each practice is a leader in its specific field, staffed with experts recognized for the depth of their knowledge and a track record of making an impact. Collectively, FTI Consulting offers a comprehensive suite of services designed to assist clients across the business cycle – from proactive risk management to the ability to respond rapidly to unexpected events and dynamic environments.</a:t>
            </a:r>
            <a:endParaRPr lang="en-US" sz="1000" dirty="0">
              <a:solidFill>
                <a:schemeClr val="bg1"/>
              </a:solidFill>
              <a:ea typeface="Open Sans Light" panose="020B0306030504020204" pitchFamily="34" charset="0"/>
            </a:endParaRPr>
          </a:p>
        </p:txBody>
      </p:sp>
      <p:sp>
        <p:nvSpPr>
          <p:cNvPr id="10" name="TextBox 9">
            <a:extLst>
              <a:ext uri="{FF2B5EF4-FFF2-40B4-BE49-F238E27FC236}">
                <a16:creationId xmlns:a16="http://schemas.microsoft.com/office/drawing/2014/main" id="{BD445B59-26C1-4C5B-9803-07642D3D9206}"/>
              </a:ext>
            </a:extLst>
          </p:cNvPr>
          <p:cNvSpPr txBox="1"/>
          <p:nvPr/>
        </p:nvSpPr>
        <p:spPr>
          <a:xfrm>
            <a:off x="6224917" y="317120"/>
            <a:ext cx="5662284"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r"/>
            <a:r>
              <a:rPr lang="en-US" sz="22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a:t>
            </a:r>
          </a:p>
          <a:p>
            <a:pPr lvl="0" algn="r"/>
            <a:r>
              <a:rPr lang="en-US" sz="2200">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Regulations: Enforcement Priorities</a:t>
            </a:r>
            <a:br>
              <a:rPr lang="en-US" sz="220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220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and Compliance Issues Explored </a:t>
            </a:r>
          </a:p>
        </p:txBody>
      </p:sp>
      <p:sp>
        <p:nvSpPr>
          <p:cNvPr id="11" name="Date Placeholder 8">
            <a:extLst>
              <a:ext uri="{FF2B5EF4-FFF2-40B4-BE49-F238E27FC236}">
                <a16:creationId xmlns:a16="http://schemas.microsoft.com/office/drawing/2014/main" id="{EAFFAD46-0103-4BD6-AA42-212071F912CF}"/>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2" name="Slide Number Placeholder 4">
            <a:extLst>
              <a:ext uri="{FF2B5EF4-FFF2-40B4-BE49-F238E27FC236}">
                <a16:creationId xmlns:a16="http://schemas.microsoft.com/office/drawing/2014/main" id="{60E57F83-A0E1-4DDF-90D3-11EA1C5DA23F}"/>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432" y="4453742"/>
            <a:ext cx="3253896" cy="661625"/>
          </a:xfrm>
          <a:prstGeom prst="rect">
            <a:avLst/>
          </a:prstGeom>
        </p:spPr>
      </p:pic>
    </p:spTree>
    <p:extLst>
      <p:ext uri="{BB962C8B-B14F-4D97-AF65-F5344CB8AC3E}">
        <p14:creationId xmlns:p14="http://schemas.microsoft.com/office/powerpoint/2010/main" val="120800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177B26A5-9DFB-4EDC-BC8F-80D8B2F96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99731" y="1619693"/>
            <a:ext cx="2417841" cy="369332"/>
          </a:xfrm>
          <a:prstGeom prst="rect">
            <a:avLst/>
          </a:prstGeom>
        </p:spPr>
        <p:txBody>
          <a:bodyPr wrap="none">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Brief Speaker Bios:</a:t>
            </a:r>
            <a:endParaRPr lang="en-US"/>
          </a:p>
        </p:txBody>
      </p:sp>
      <p:sp>
        <p:nvSpPr>
          <p:cNvPr id="51" name="TextBox 11"/>
          <p:cNvSpPr txBox="1">
            <a:spLocks noChangeArrowheads="1"/>
          </p:cNvSpPr>
          <p:nvPr/>
        </p:nvSpPr>
        <p:spPr bwMode="auto">
          <a:xfrm>
            <a:off x="499731" y="4121005"/>
            <a:ext cx="532957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GB" sz="900" dirty="0">
                <a:solidFill>
                  <a:schemeClr val="bg1"/>
                </a:solidFill>
                <a:ea typeface="Open Sans Light" panose="020B0306030504020204" pitchFamily="34" charset="0"/>
              </a:rPr>
              <a:t>Maureen Kiedaisch is a Senior Managing Director in the Financial Services practice within the Forensic &amp; Litigation Consulting segment at FTI Consulting. She is based in New York. Ms. Kiedaisch has more than 25 years of experience in the banking industry and focuses her practice in the financial services industry, providing clients with Bank Secrecy Act/Anti-Money Laundering/Office of Foreign Assets Control and other regulatory compliance and operations-related services.</a:t>
            </a:r>
          </a:p>
          <a:p>
            <a:pPr algn="just"/>
            <a:endParaRPr lang="en-GB" sz="900" dirty="0">
              <a:solidFill>
                <a:schemeClr val="bg1"/>
              </a:solidFill>
              <a:ea typeface="Open Sans Light" panose="020B0306030504020204" pitchFamily="34" charset="0"/>
            </a:endParaRPr>
          </a:p>
          <a:p>
            <a:pPr algn="just"/>
            <a:r>
              <a:rPr lang="en-GB" sz="900" dirty="0">
                <a:solidFill>
                  <a:schemeClr val="bg1"/>
                </a:solidFill>
                <a:ea typeface="Open Sans Light" panose="020B0306030504020204" pitchFamily="34" charset="0"/>
              </a:rPr>
              <a:t>Ms. Kiedaisch leads BSA/AML reviews for banks, money service businesses, and other financial service providers. She has been engaged on a variety of matters, including working on BSA/AML program development and evaluation, BSA/AML monitorships, independent reviews and transaction lookbacks. She has extensive experience developing and evaluating compliance and BSA/AML policies and procedures to ensure compliance with regulations and best practices, as well as performing risk assessments and evaluating and implementing internal controls.</a:t>
            </a:r>
            <a:endParaRPr lang="en-US" sz="900" dirty="0">
              <a:solidFill>
                <a:schemeClr val="bg1"/>
              </a:solidFill>
              <a:ea typeface="Open Sans Light" panose="020B0306030504020204" pitchFamily="34" charset="0"/>
            </a:endParaRPr>
          </a:p>
        </p:txBody>
      </p:sp>
      <p:sp>
        <p:nvSpPr>
          <p:cNvPr id="37" name="TextBox 36">
            <a:extLst>
              <a:ext uri="{FF2B5EF4-FFF2-40B4-BE49-F238E27FC236}">
                <a16:creationId xmlns:a16="http://schemas.microsoft.com/office/drawing/2014/main" id="{DC8137CE-68EC-43FD-9F7F-F3906588C497}"/>
              </a:ext>
            </a:extLst>
          </p:cNvPr>
          <p:cNvSpPr txBox="1"/>
          <p:nvPr/>
        </p:nvSpPr>
        <p:spPr>
          <a:xfrm>
            <a:off x="403607" y="236496"/>
            <a:ext cx="5518728"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lvl="0"/>
            <a:r>
              <a:rPr lang="en-US" sz="22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a:t>
            </a:r>
          </a:p>
          <a:p>
            <a:pPr lvl="0"/>
            <a:r>
              <a:rPr lang="en-US" sz="2200">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Regulations: Enforcement Priorities</a:t>
            </a:r>
            <a:br>
              <a:rPr lang="en-US" sz="220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220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and Compliance Issues Explored </a:t>
            </a:r>
          </a:p>
        </p:txBody>
      </p:sp>
      <p:grpSp>
        <p:nvGrpSpPr>
          <p:cNvPr id="63" name="Group 62">
            <a:extLst>
              <a:ext uri="{FF2B5EF4-FFF2-40B4-BE49-F238E27FC236}">
                <a16:creationId xmlns:a16="http://schemas.microsoft.com/office/drawing/2014/main" id="{A5C63917-7FCB-4D3D-86D5-E61F95758674}"/>
              </a:ext>
            </a:extLst>
          </p:cNvPr>
          <p:cNvGrpSpPr/>
          <p:nvPr/>
        </p:nvGrpSpPr>
        <p:grpSpPr>
          <a:xfrm>
            <a:off x="6795778" y="4303938"/>
            <a:ext cx="4511267" cy="1275132"/>
            <a:chOff x="501454" y="2132176"/>
            <a:chExt cx="3366009" cy="924658"/>
          </a:xfrm>
        </p:grpSpPr>
        <p:sp>
          <p:nvSpPr>
            <p:cNvPr id="64" name="TextBox 12">
              <a:extLst>
                <a:ext uri="{FF2B5EF4-FFF2-40B4-BE49-F238E27FC236}">
                  <a16:creationId xmlns:a16="http://schemas.microsoft.com/office/drawing/2014/main" id="{BE7BE2CE-CB72-418D-BC4C-CD4B1DEB9CA2}"/>
                </a:ext>
              </a:extLst>
            </p:cNvPr>
            <p:cNvSpPr txBox="1">
              <a:spLocks noChangeArrowheads="1"/>
            </p:cNvSpPr>
            <p:nvPr/>
          </p:nvSpPr>
          <p:spPr bwMode="auto">
            <a:xfrm>
              <a:off x="1495564" y="2376903"/>
              <a:ext cx="2371899" cy="43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rPr>
                <a:t>FTI Consulting, Inc.</a:t>
              </a:r>
            </a:p>
            <a:p>
              <a:pPr algn="ctr" eaLnBrk="1" hangingPunct="1"/>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Maureen </a:t>
              </a:r>
              <a:r>
                <a:rPr lang="en-US" sz="1100" err="1">
                  <a:solidFill>
                    <a:srgbClr val="000000"/>
                  </a:solidFill>
                  <a:latin typeface="Open Sans" panose="020B0606030504020204" pitchFamily="34" charset="0"/>
                  <a:ea typeface="Open Sans" panose="020B0606030504020204" pitchFamily="34" charset="0"/>
                  <a:cs typeface="Open Sans" panose="020B0606030504020204" pitchFamily="34" charset="0"/>
                </a:rPr>
                <a:t>Kiedaisch</a:t>
              </a:r>
              <a:endPar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eaLnBrk="1" hangingPunct="1"/>
              <a:r>
                <a:rPr lang="en-US" sz="1100" i="1">
                  <a:solidFill>
                    <a:srgbClr val="000000"/>
                  </a:solidFill>
                  <a:latin typeface="Open Sans" panose="020B0606030504020204" pitchFamily="34" charset="0"/>
                  <a:ea typeface="Open Sans" panose="020B0606030504020204" pitchFamily="34" charset="0"/>
                  <a:cs typeface="Open Sans" panose="020B0606030504020204" pitchFamily="34" charset="0"/>
                </a:rPr>
                <a:t>Senior Managing Director</a:t>
              </a:r>
              <a:endParaRPr lang="en-PH" sz="1100"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5" name="Picture 4">
              <a:extLst>
                <a:ext uri="{FF2B5EF4-FFF2-40B4-BE49-F238E27FC236}">
                  <a16:creationId xmlns:a16="http://schemas.microsoft.com/office/drawing/2014/main" id="{D8E4BB2E-C614-4729-9673-FE76C73722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1454" y="2132176"/>
              <a:ext cx="951419" cy="924658"/>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5" name="Date Placeholder 8">
            <a:extLst>
              <a:ext uri="{FF2B5EF4-FFF2-40B4-BE49-F238E27FC236}">
                <a16:creationId xmlns:a16="http://schemas.microsoft.com/office/drawing/2014/main" id="{7B7D177A-E4E6-49E4-828B-C388AF05776E}"/>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6" name="Slide Number Placeholder 4">
            <a:extLst>
              <a:ext uri="{FF2B5EF4-FFF2-40B4-BE49-F238E27FC236}">
                <a16:creationId xmlns:a16="http://schemas.microsoft.com/office/drawing/2014/main" id="{762684DE-77DE-405C-9DA6-F78482774F46}"/>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7" name="TextBox 11"/>
          <p:cNvSpPr txBox="1">
            <a:spLocks noChangeArrowheads="1"/>
          </p:cNvSpPr>
          <p:nvPr/>
        </p:nvSpPr>
        <p:spPr bwMode="auto">
          <a:xfrm>
            <a:off x="508710" y="2182126"/>
            <a:ext cx="5324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900">
                <a:solidFill>
                  <a:schemeClr val="bg1"/>
                </a:solidFill>
                <a:ea typeface="Open Sans Light" panose="020B0306030504020204" pitchFamily="34" charset="0"/>
              </a:rPr>
              <a:t>Ari received his BA, With Distinction, from the University of Michigan in 1993. He graduated from the DePaul University College of Law in 1997 as a Dean’s Scholar, finishing in the top 20% of his class.  Ari published in the field of intellectual property and the Internet, earning him the CALI Excellence For The Future Award .  He received his LL.M. in Taxation Law in 2005 from the prestigious University of Florida masters program.  Ari completed the Certified </a:t>
            </a:r>
            <a:r>
              <a:rPr lang="en-US" sz="900" err="1">
                <a:solidFill>
                  <a:schemeClr val="bg1"/>
                </a:solidFill>
                <a:ea typeface="Open Sans Light" panose="020B0306030504020204" pitchFamily="34" charset="0"/>
              </a:rPr>
              <a:t>Blockchain</a:t>
            </a:r>
            <a:r>
              <a:rPr lang="en-US" sz="900">
                <a:solidFill>
                  <a:schemeClr val="bg1"/>
                </a:solidFill>
                <a:ea typeface="Open Sans Light" panose="020B0306030504020204" pitchFamily="34" charset="0"/>
              </a:rPr>
              <a:t> Financial Analyst program at the University of Nicosia, giving him a thorough grounding in </a:t>
            </a:r>
            <a:r>
              <a:rPr lang="en-US" sz="900" err="1">
                <a:solidFill>
                  <a:schemeClr val="bg1"/>
                </a:solidFill>
                <a:ea typeface="Open Sans Light" panose="020B0306030504020204" pitchFamily="34" charset="0"/>
              </a:rPr>
              <a:t>blockchain</a:t>
            </a:r>
            <a:r>
              <a:rPr lang="en-US" sz="900">
                <a:solidFill>
                  <a:schemeClr val="bg1"/>
                </a:solidFill>
                <a:ea typeface="Open Sans Light" panose="020B0306030504020204" pitchFamily="34" charset="0"/>
              </a:rPr>
              <a:t> business, regulation and technology.  Mr. Good is a Certified Anti-Money Laundering Specialist (CAMS), giving him insight into compliance matters that matter most to </a:t>
            </a:r>
            <a:r>
              <a:rPr lang="en-US" sz="900" err="1">
                <a:solidFill>
                  <a:schemeClr val="bg1"/>
                </a:solidFill>
                <a:ea typeface="Open Sans Light" panose="020B0306030504020204" pitchFamily="34" charset="0"/>
              </a:rPr>
              <a:t>FinTech</a:t>
            </a:r>
            <a:r>
              <a:rPr lang="en-US" sz="900">
                <a:solidFill>
                  <a:schemeClr val="bg1"/>
                </a:solidFill>
                <a:ea typeface="Open Sans Light" panose="020B0306030504020204" pitchFamily="34" charset="0"/>
              </a:rPr>
              <a:t> startups and other businesses.</a:t>
            </a:r>
          </a:p>
        </p:txBody>
      </p:sp>
      <p:grpSp>
        <p:nvGrpSpPr>
          <p:cNvPr id="18" name="Group 17">
            <a:extLst>
              <a:ext uri="{FF2B5EF4-FFF2-40B4-BE49-F238E27FC236}">
                <a16:creationId xmlns:a16="http://schemas.microsoft.com/office/drawing/2014/main" id="{A2C76DA8-D044-4CA0-8E94-EF41D2F4A499}"/>
              </a:ext>
            </a:extLst>
          </p:cNvPr>
          <p:cNvGrpSpPr/>
          <p:nvPr/>
        </p:nvGrpSpPr>
        <p:grpSpPr>
          <a:xfrm>
            <a:off x="6799763" y="2329263"/>
            <a:ext cx="4484000" cy="1253258"/>
            <a:chOff x="501454" y="2140107"/>
            <a:chExt cx="3404061" cy="908796"/>
          </a:xfrm>
        </p:grpSpPr>
        <p:sp>
          <p:nvSpPr>
            <p:cNvPr id="19" name="TextBox 12">
              <a:extLst>
                <a:ext uri="{FF2B5EF4-FFF2-40B4-BE49-F238E27FC236}">
                  <a16:creationId xmlns:a16="http://schemas.microsoft.com/office/drawing/2014/main" id="{E46E3CB2-F925-4505-B685-AD8BED704E58}"/>
                </a:ext>
              </a:extLst>
            </p:cNvPr>
            <p:cNvSpPr txBox="1">
              <a:spLocks noChangeArrowheads="1"/>
            </p:cNvSpPr>
            <p:nvPr/>
          </p:nvSpPr>
          <p:spPr bwMode="auto">
            <a:xfrm>
              <a:off x="1533616" y="2376902"/>
              <a:ext cx="2371899" cy="43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rPr>
                <a:t>Good Attorneys At Law, PA</a:t>
              </a:r>
            </a:p>
            <a:p>
              <a:pPr algn="ctr" eaLnBrk="1" hangingPunct="1"/>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Ari Good, JD LLM</a:t>
              </a:r>
            </a:p>
            <a:p>
              <a:pPr algn="ctr" eaLnBrk="1" hangingPunct="1"/>
              <a:r>
                <a:rPr lang="en-US" sz="1100" i="1">
                  <a:solidFill>
                    <a:srgbClr val="000000"/>
                  </a:solidFill>
                  <a:latin typeface="Open Sans" panose="020B0606030504020204" pitchFamily="34" charset="0"/>
                  <a:ea typeface="Open Sans" panose="020B0606030504020204" pitchFamily="34" charset="0"/>
                  <a:cs typeface="Open Sans" panose="020B0606030504020204" pitchFamily="34" charset="0"/>
                </a:rPr>
                <a:t>President</a:t>
              </a:r>
              <a:endParaRPr lang="en-PH" sz="1100"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4">
              <a:extLst>
                <a:ext uri="{FF2B5EF4-FFF2-40B4-BE49-F238E27FC236}">
                  <a16:creationId xmlns:a16="http://schemas.microsoft.com/office/drawing/2014/main" id="{0A45A569-EDA1-4557-A01E-AA50AD0D16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1454" y="2140107"/>
              <a:ext cx="951420" cy="908796"/>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962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783C4E9C-3F34-42C9-93CF-EB05E097A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3"/>
          <p:cNvSpPr txBox="1">
            <a:spLocks noChangeArrowheads="1"/>
          </p:cNvSpPr>
          <p:nvPr/>
        </p:nvSpPr>
        <p:spPr bwMode="auto">
          <a:xfrm>
            <a:off x="6182337" y="661219"/>
            <a:ext cx="576865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GB" sz="1200" dirty="0">
                <a:solidFill>
                  <a:schemeClr val="bg1"/>
                </a:solidFill>
                <a:ea typeface="Open Sans Light" panose="020B0306030504020204" pitchFamily="34" charset="0"/>
              </a:rPr>
              <a:t>Regulatory supervision of reporting companies is expected to intensify with the Anti-Money Laundering Act of 2020 (AMLA) amendment of Title 31 of the Bank Secrecy Act (BSA). Title 31 revisions include new BSA violations and penalties regarding incomplete or false reports and transactions that involve entities </a:t>
            </a:r>
            <a:r>
              <a:rPr lang="en-GB" sz="1200" dirty="0" err="1">
                <a:solidFill>
                  <a:schemeClr val="bg1"/>
                </a:solidFill>
                <a:ea typeface="Open Sans Light" panose="020B0306030504020204" pitchFamily="34" charset="0"/>
              </a:rPr>
              <a:t>labeled</a:t>
            </a:r>
            <a:r>
              <a:rPr lang="en-GB" sz="1200" dirty="0">
                <a:solidFill>
                  <a:schemeClr val="bg1"/>
                </a:solidFill>
                <a:ea typeface="Open Sans Light" panose="020B0306030504020204" pitchFamily="34" charset="0"/>
              </a:rPr>
              <a:t> as “primary money laundering concerns.” Reporting requirements concerning beneficial ownership and expansion of the U.S. law’s authority to subpoena foreign banks have also been added.</a:t>
            </a:r>
          </a:p>
          <a:p>
            <a:pPr algn="just"/>
            <a:endParaRPr lang="en-GB" sz="1200" dirty="0">
              <a:solidFill>
                <a:schemeClr val="bg1"/>
              </a:solidFill>
              <a:ea typeface="Open Sans Light" panose="020B0306030504020204" pitchFamily="34" charset="0"/>
            </a:endParaRPr>
          </a:p>
          <a:p>
            <a:pPr algn="just"/>
            <a:r>
              <a:rPr lang="en-GB" sz="1200" dirty="0">
                <a:solidFill>
                  <a:schemeClr val="bg1"/>
                </a:solidFill>
                <a:ea typeface="Open Sans Light" panose="020B0306030504020204" pitchFamily="34" charset="0"/>
              </a:rPr>
              <a:t>This notable regulatory development underscores the need for companies to have thorough record-keeping and reporting practices. They must also revisit their compliance programs to mitigate lapses and thwart potential criminal activities.</a:t>
            </a:r>
          </a:p>
          <a:p>
            <a:pPr algn="just"/>
            <a:endParaRPr lang="en-GB" sz="1200" dirty="0">
              <a:solidFill>
                <a:schemeClr val="bg1"/>
              </a:solidFill>
              <a:ea typeface="Open Sans Light" panose="020B0306030504020204" pitchFamily="34" charset="0"/>
            </a:endParaRPr>
          </a:p>
          <a:p>
            <a:pPr algn="just"/>
            <a:r>
              <a:rPr lang="en-GB" sz="1200" dirty="0">
                <a:solidFill>
                  <a:schemeClr val="bg1"/>
                </a:solidFill>
                <a:ea typeface="Open Sans Light" panose="020B0306030504020204" pitchFamily="34" charset="0"/>
              </a:rPr>
              <a:t>In this LIVE webcast, financial regulatory compliance experts Maureen Kiedaisch (FTI Consulting, Inc.) and Ari Good, JD LLM (Good Attorneys At Law, P.A.) will provide a comprehensive discussion of the recent developments surrounding BSA Title 31 regulations. Speakers will also present critical issues and best practices to ensure compliance in today’s increasingly complex regulatory landscape.</a:t>
            </a:r>
          </a:p>
          <a:p>
            <a:pPr algn="just"/>
            <a:endParaRPr lang="en-GB" sz="1200" dirty="0">
              <a:solidFill>
                <a:schemeClr val="bg1"/>
              </a:solidFill>
              <a:ea typeface="Open Sans Light" panose="020B0306030504020204" pitchFamily="34" charset="0"/>
            </a:endParaRPr>
          </a:p>
          <a:p>
            <a:pPr algn="just"/>
            <a:r>
              <a:rPr lang="en-GB" sz="1200" dirty="0">
                <a:solidFill>
                  <a:schemeClr val="bg1"/>
                </a:solidFill>
                <a:ea typeface="Open Sans Light" panose="020B0306030504020204" pitchFamily="34" charset="0"/>
              </a:rPr>
              <a:t>Some of the major topics that will be covered in this course are:</a:t>
            </a:r>
          </a:p>
          <a:p>
            <a:pPr algn="just"/>
            <a:endParaRPr lang="en-GB" sz="1200" dirty="0">
              <a:solidFill>
                <a:schemeClr val="bg1"/>
              </a:solidFill>
              <a:ea typeface="Open Sans Light" panose="020B0306030504020204" pitchFamily="34" charset="0"/>
            </a:endParaRPr>
          </a:p>
          <a:p>
            <a:pPr marL="171450" indent="-171450" algn="just">
              <a:buFont typeface="Arial" panose="020B0604020202020204" pitchFamily="34" charset="0"/>
              <a:buChar char="•"/>
            </a:pPr>
            <a:r>
              <a:rPr lang="en-GB" sz="1200" dirty="0">
                <a:solidFill>
                  <a:schemeClr val="bg1"/>
                </a:solidFill>
                <a:ea typeface="Open Sans Light" panose="020B0306030504020204" pitchFamily="34" charset="0"/>
              </a:rPr>
              <a:t>Bank Secrecy Act (Title 31) Revisions Under the Anti-Money Laundering Act of 2020 (AMLA)</a:t>
            </a:r>
          </a:p>
          <a:p>
            <a:pPr marL="171450" indent="-171450" algn="just">
              <a:buFont typeface="Arial" panose="020B0604020202020204" pitchFamily="34" charset="0"/>
              <a:buChar char="•"/>
            </a:pPr>
            <a:r>
              <a:rPr lang="en-GB" sz="1200" dirty="0">
                <a:solidFill>
                  <a:schemeClr val="bg1"/>
                </a:solidFill>
                <a:ea typeface="Open Sans Light" panose="020B0306030504020204" pitchFamily="34" charset="0"/>
              </a:rPr>
              <a:t>Key Enforcement Priorities</a:t>
            </a:r>
          </a:p>
          <a:p>
            <a:pPr marL="171450" indent="-171450" algn="just">
              <a:buFont typeface="Arial" panose="020B0604020202020204" pitchFamily="34" charset="0"/>
              <a:buChar char="•"/>
            </a:pPr>
            <a:r>
              <a:rPr lang="en-GB" sz="1200" dirty="0">
                <a:solidFill>
                  <a:schemeClr val="bg1"/>
                </a:solidFill>
                <a:ea typeface="Open Sans Light" panose="020B0306030504020204" pitchFamily="34" charset="0"/>
              </a:rPr>
              <a:t>Red Flags and Critical Issues</a:t>
            </a:r>
          </a:p>
          <a:p>
            <a:pPr marL="171450" indent="-171450" algn="just">
              <a:buFont typeface="Arial" panose="020B0604020202020204" pitchFamily="34" charset="0"/>
              <a:buChar char="•"/>
            </a:pPr>
            <a:r>
              <a:rPr lang="en-GB" sz="1200" dirty="0">
                <a:solidFill>
                  <a:schemeClr val="bg1"/>
                </a:solidFill>
                <a:ea typeface="Open Sans Light" panose="020B0306030504020204" pitchFamily="34" charset="0"/>
              </a:rPr>
              <a:t>Best Compliance Practices</a:t>
            </a:r>
          </a:p>
          <a:p>
            <a:pPr marL="171450" indent="-171450" algn="just">
              <a:buFont typeface="Arial" panose="020B0604020202020204" pitchFamily="34" charset="0"/>
              <a:buChar char="•"/>
            </a:pPr>
            <a:r>
              <a:rPr lang="en-GB" sz="1200" dirty="0">
                <a:solidFill>
                  <a:schemeClr val="bg1"/>
                </a:solidFill>
                <a:ea typeface="Open Sans Light" panose="020B0306030504020204" pitchFamily="34" charset="0"/>
              </a:rPr>
              <a:t>An Outlook</a:t>
            </a:r>
            <a:endParaRPr lang="en-US" sz="1200" dirty="0">
              <a:solidFill>
                <a:schemeClr val="bg1"/>
              </a:solidFill>
              <a:ea typeface="Open Sans Light" panose="020B0306030504020204" pitchFamily="34" charset="0"/>
            </a:endParaRPr>
          </a:p>
        </p:txBody>
      </p:sp>
      <p:sp>
        <p:nvSpPr>
          <p:cNvPr id="9" name="TextBox 8">
            <a:extLst>
              <a:ext uri="{FF2B5EF4-FFF2-40B4-BE49-F238E27FC236}">
                <a16:creationId xmlns:a16="http://schemas.microsoft.com/office/drawing/2014/main" id="{0098DD84-A7DB-466A-B741-822BA0E58451}"/>
              </a:ext>
            </a:extLst>
          </p:cNvPr>
          <p:cNvSpPr txBox="1"/>
          <p:nvPr/>
        </p:nvSpPr>
        <p:spPr>
          <a:xfrm>
            <a:off x="191385" y="2393475"/>
            <a:ext cx="5724299" cy="1297022"/>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r">
              <a:lnSpc>
                <a:spcPts val="3200"/>
              </a:lnSpc>
            </a:pPr>
            <a:r>
              <a:rPr lang="en-US" sz="23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a:t>
            </a:r>
          </a:p>
          <a:p>
            <a:pPr lvl="0" algn="r">
              <a:lnSpc>
                <a:spcPts val="3200"/>
              </a:lnSpc>
            </a:pPr>
            <a:r>
              <a:rPr lang="en-US" sz="2300">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Regulations: Enforcement Priorities</a:t>
            </a:r>
            <a:br>
              <a:rPr lang="en-US" sz="230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230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and Compliance Issues Explored </a:t>
            </a:r>
          </a:p>
        </p:txBody>
      </p:sp>
      <p:sp>
        <p:nvSpPr>
          <p:cNvPr id="11" name="Date Placeholder 8">
            <a:extLst>
              <a:ext uri="{FF2B5EF4-FFF2-40B4-BE49-F238E27FC236}">
                <a16:creationId xmlns:a16="http://schemas.microsoft.com/office/drawing/2014/main" id="{46E20AC3-132F-49CB-92F9-CB5432E73763}"/>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2" name="Slide Number Placeholder 4">
            <a:extLst>
              <a:ext uri="{FF2B5EF4-FFF2-40B4-BE49-F238E27FC236}">
                <a16:creationId xmlns:a16="http://schemas.microsoft.com/office/drawing/2014/main" id="{CA739732-9934-4C14-88CD-E2D03DE18F75}"/>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6154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AML/CFT Law Gets a Facelift – </a:t>
            </a:r>
          </a:p>
          <a:p>
            <a:pPr algn="ctr" eaLnBrk="1" hangingPunct="1"/>
            <a:r>
              <a:rPr lang="en-US" sz="3000" b="1" u="sng" dirty="0">
                <a:solidFill>
                  <a:srgbClr val="3768A0"/>
                </a:solidFill>
                <a:ea typeface="Open Sans" panose="020B0606030504020204" pitchFamily="34" charset="0"/>
              </a:rPr>
              <a:t>The Anti-Money Laundering Act of 2020</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2130877"/>
            <a:ext cx="9200827" cy="36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4400">
              <a:lnSpc>
                <a:spcPct val="90000"/>
              </a:lnSpc>
              <a:spcBef>
                <a:spcPts val="1000"/>
              </a:spcBef>
            </a:pPr>
            <a:r>
              <a:rPr lang="en-US" sz="1400" dirty="0">
                <a:solidFill>
                  <a:prstClr val="black"/>
                </a:solidFill>
                <a:latin typeface="Arial" panose="020B0604020202020204" pitchFamily="34" charset="0"/>
                <a:cs typeface="Arial" panose="020B0604020202020204" pitchFamily="34" charset="0"/>
              </a:rPr>
              <a:t>Division F of the National Defense Authorization Act</a:t>
            </a:r>
          </a:p>
          <a:p>
            <a:pPr lvl="0" defTabSz="914400">
              <a:lnSpc>
                <a:spcPct val="90000"/>
              </a:lnSpc>
              <a:spcBef>
                <a:spcPts val="1000"/>
              </a:spcBef>
            </a:pPr>
            <a:r>
              <a:rPr lang="en-US" sz="1400" dirty="0">
                <a:solidFill>
                  <a:prstClr val="black"/>
                </a:solidFill>
                <a:latin typeface="Arial" panose="020B0604020202020204" pitchFamily="34" charset="0"/>
                <a:cs typeface="Arial" panose="020B0604020202020204" pitchFamily="34" charset="0"/>
              </a:rPr>
              <a:t>Most significant modification of anti-money laundering law in the US since the Patriot Act of 2001</a:t>
            </a:r>
          </a:p>
          <a:p>
            <a:pPr lvl="0" defTabSz="914400">
              <a:lnSpc>
                <a:spcPct val="90000"/>
              </a:lnSpc>
              <a:spcBef>
                <a:spcPts val="1000"/>
              </a:spcBef>
            </a:pPr>
            <a:r>
              <a:rPr lang="en-US" sz="1400" dirty="0">
                <a:solidFill>
                  <a:prstClr val="black"/>
                </a:solidFill>
                <a:latin typeface="Arial" panose="020B0604020202020204" pitchFamily="34" charset="0"/>
                <a:cs typeface="Arial" panose="020B0604020202020204" pitchFamily="34" charset="0"/>
              </a:rPr>
              <a:t>Primary Purposes:  </a:t>
            </a:r>
          </a:p>
          <a:p>
            <a:pPr marL="971550" lvl="1" indent="-514350" defTabSz="914400">
              <a:lnSpc>
                <a:spcPct val="90000"/>
              </a:lnSpc>
              <a:spcBef>
                <a:spcPts val="500"/>
              </a:spcBef>
              <a:buFont typeface="Arial" panose="020B0604020202020204" pitchFamily="34" charset="0"/>
              <a:buAutoNum type="romanLcParenBoth"/>
            </a:pPr>
            <a:r>
              <a:rPr lang="en-US" sz="1200" dirty="0">
                <a:solidFill>
                  <a:prstClr val="black"/>
                </a:solidFill>
                <a:latin typeface="Arial" panose="020B0604020202020204" pitchFamily="34" charset="0"/>
                <a:cs typeface="Arial" panose="020B0604020202020204" pitchFamily="34" charset="0"/>
              </a:rPr>
              <a:t>Gives government significant enforcement authority to address financial crimes; </a:t>
            </a:r>
          </a:p>
          <a:p>
            <a:pPr marL="971550" lvl="1" indent="-514350" defTabSz="914400">
              <a:lnSpc>
                <a:spcPct val="90000"/>
              </a:lnSpc>
              <a:spcBef>
                <a:spcPts val="500"/>
              </a:spcBef>
              <a:buFont typeface="Arial" panose="020B0604020202020204" pitchFamily="34" charset="0"/>
              <a:buAutoNum type="romanLcParenBoth"/>
            </a:pPr>
            <a:r>
              <a:rPr lang="en-US" sz="1200" dirty="0">
                <a:solidFill>
                  <a:prstClr val="black"/>
                </a:solidFill>
                <a:latin typeface="Arial" panose="020B0604020202020204" pitchFamily="34" charset="0"/>
                <a:cs typeface="Arial" panose="020B0604020202020204" pitchFamily="34" charset="0"/>
              </a:rPr>
              <a:t>Adopts a preventative, rather than reactive, stance towards the goals of the Bank Secrecy Act; </a:t>
            </a:r>
          </a:p>
          <a:p>
            <a:pPr marL="971550" lvl="1" indent="-514350" defTabSz="914400">
              <a:lnSpc>
                <a:spcPct val="90000"/>
              </a:lnSpc>
              <a:spcBef>
                <a:spcPts val="500"/>
              </a:spcBef>
              <a:buFont typeface="Arial" panose="020B0604020202020204" pitchFamily="34" charset="0"/>
              <a:buAutoNum type="romanLcParenBoth"/>
            </a:pPr>
            <a:r>
              <a:rPr lang="en-US" sz="1200" dirty="0">
                <a:solidFill>
                  <a:prstClr val="black"/>
                </a:solidFill>
                <a:latin typeface="Arial" panose="020B0604020202020204" pitchFamily="34" charset="0"/>
                <a:cs typeface="Arial" panose="020B0604020202020204" pitchFamily="34" charset="0"/>
              </a:rPr>
              <a:t>Imposes beneficial owner information recording and reporting rules; </a:t>
            </a:r>
          </a:p>
          <a:p>
            <a:pPr marL="971550" lvl="1" indent="-514350" defTabSz="914400">
              <a:lnSpc>
                <a:spcPct val="90000"/>
              </a:lnSpc>
              <a:spcBef>
                <a:spcPts val="500"/>
              </a:spcBef>
              <a:buFont typeface="Arial" panose="020B0604020202020204" pitchFamily="34" charset="0"/>
              <a:buAutoNum type="romanLcParenBoth"/>
            </a:pPr>
            <a:r>
              <a:rPr lang="en-US" sz="1200" dirty="0">
                <a:solidFill>
                  <a:prstClr val="black"/>
                </a:solidFill>
                <a:latin typeface="Arial" panose="020B0604020202020204" pitchFamily="34" charset="0"/>
                <a:cs typeface="Arial" panose="020B0604020202020204" pitchFamily="34" charset="0"/>
              </a:rPr>
              <a:t>Adds significant “teeth” to penalties for violating anti-money laundering law;</a:t>
            </a:r>
          </a:p>
          <a:p>
            <a:pPr marL="971550" lvl="1" indent="-514350" defTabSz="914400">
              <a:lnSpc>
                <a:spcPct val="90000"/>
              </a:lnSpc>
              <a:spcBef>
                <a:spcPts val="500"/>
              </a:spcBef>
              <a:buFont typeface="Arial" panose="020B0604020202020204" pitchFamily="34" charset="0"/>
              <a:buAutoNum type="romanLcParenBoth"/>
            </a:pPr>
            <a:r>
              <a:rPr lang="en-US" sz="1200" dirty="0">
                <a:solidFill>
                  <a:prstClr val="black"/>
                </a:solidFill>
                <a:latin typeface="Arial" panose="020B0604020202020204" pitchFamily="34" charset="0"/>
                <a:cs typeface="Arial" panose="020B0604020202020204" pitchFamily="34" charset="0"/>
              </a:rPr>
              <a:t>Increases the number and types of actors / businesses subject to the BSA.</a:t>
            </a:r>
          </a:p>
          <a:p>
            <a:pPr lvl="0" defTabSz="914400">
              <a:lnSpc>
                <a:spcPct val="90000"/>
              </a:lnSpc>
              <a:spcBef>
                <a:spcPts val="1000"/>
              </a:spcBef>
            </a:pPr>
            <a:r>
              <a:rPr lang="en-US" sz="1400" dirty="0">
                <a:solidFill>
                  <a:prstClr val="black"/>
                </a:solidFill>
                <a:latin typeface="Arial" panose="020B0604020202020204" pitchFamily="34" charset="0"/>
                <a:cs typeface="Arial" panose="020B0604020202020204" pitchFamily="34" charset="0"/>
              </a:rPr>
              <a:t>What we’ll cover today:</a:t>
            </a:r>
          </a:p>
          <a:p>
            <a:pPr marL="342900" lvl="0" indent="-3429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Overview of the Act’s primary provisions</a:t>
            </a:r>
          </a:p>
          <a:p>
            <a:pPr marL="342900" lvl="0" indent="-3429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What the world may look like following the implementation of the AMLA</a:t>
            </a:r>
          </a:p>
          <a:p>
            <a:pPr marL="342900" lvl="0" indent="-3429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Some practical challenges in its implementation</a:t>
            </a:r>
          </a:p>
          <a:p>
            <a:pPr marL="342900" lvl="0" indent="-342900" defTabSz="914400">
              <a:lnSpc>
                <a:spcPct val="90000"/>
              </a:lnSpc>
              <a:spcBef>
                <a:spcPts val="10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How virtual currencies fit into the new regime</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019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What is in the AMLA?</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1566997"/>
            <a:ext cx="9200827" cy="421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Codification of the FinCEN guidance – a “risk-based approach” to financial institutions’ approach to AML / CFT, with an emphasis on prevention over observation</a:t>
            </a:r>
          </a:p>
          <a:p>
            <a:pPr marL="228600" lvl="0" indent="-228600" defTabSz="914400">
              <a:lnSpc>
                <a:spcPct val="90000"/>
              </a:lnSpc>
              <a:spcBef>
                <a:spcPts val="10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“Modernization” of the AML / CFT body of law:</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Emphasis on technology and automated processes</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Formal review of CTR / SAR requirements – Are they useful?</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Expanded BSA coverage</a:t>
            </a:r>
          </a:p>
          <a:p>
            <a:pPr marL="1143000" lvl="2" indent="-228600" defTabSz="914400">
              <a:lnSpc>
                <a:spcPct val="90000"/>
              </a:lnSpc>
              <a:spcBef>
                <a:spcPts val="500"/>
              </a:spcBef>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Antiquities dealers (now “financial institutions”)</a:t>
            </a:r>
          </a:p>
          <a:p>
            <a:pPr marL="1143000" lvl="2" indent="-228600" defTabSz="914400">
              <a:lnSpc>
                <a:spcPct val="90000"/>
              </a:lnSpc>
              <a:spcBef>
                <a:spcPts val="500"/>
              </a:spcBef>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Virtual Currencies, Virtual Asset Service Providers</a:t>
            </a:r>
          </a:p>
          <a:p>
            <a:pPr marL="228600" lvl="0" indent="-228600" defTabSz="914400">
              <a:lnSpc>
                <a:spcPct val="90000"/>
              </a:lnSpc>
              <a:spcBef>
                <a:spcPts val="10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Expanded Enforcement</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Subpoena authority over foreign banks with US correspondent accounts (internationalization)</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Increased penalties for BSA violations</a:t>
            </a:r>
          </a:p>
          <a:p>
            <a:pPr marL="1143000" lvl="2" indent="-228600" defTabSz="914400">
              <a:lnSpc>
                <a:spcPct val="90000"/>
              </a:lnSpc>
              <a:spcBef>
                <a:spcPts val="500"/>
              </a:spcBef>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Significantly increased fines, penalties and bars on repeat offenders serving on executive boards</a:t>
            </a:r>
          </a:p>
          <a:p>
            <a:pPr marL="1143000" lvl="2" indent="-228600" defTabSz="914400">
              <a:lnSpc>
                <a:spcPct val="90000"/>
              </a:lnSpc>
              <a:spcBef>
                <a:spcPts val="500"/>
              </a:spcBef>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Anti-fraud provisions</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Whistleblower incentives and protections</a:t>
            </a:r>
          </a:p>
          <a:p>
            <a:pPr marL="228600" lvl="0" indent="-228600" defTabSz="914400">
              <a:lnSpc>
                <a:spcPct val="90000"/>
              </a:lnSpc>
              <a:spcBef>
                <a:spcPts val="1000"/>
              </a:spcBef>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Beneficial Ownership Information – The Corporate Transparency Act</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“Plugging the hole” in US AML/CFT regime</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“Reporting Companies” must collect and report information on those who exercise “substantial control”, or those who own or control 25% or more of the ownership interests of the entity</a:t>
            </a:r>
          </a:p>
          <a:p>
            <a:pPr marL="685800" lvl="1" indent="-228600" defTabSz="914400">
              <a:lnSpc>
                <a:spcPct val="90000"/>
              </a:lnSpc>
              <a:spcBef>
                <a:spcPts val="500"/>
              </a:spcBef>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FinCEN database</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80164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How Will the Post-AMLA World Look</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1566997"/>
            <a:ext cx="9200827" cy="159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4400">
              <a:lnSpc>
                <a:spcPct val="90000"/>
              </a:lnSpc>
              <a:spcBef>
                <a:spcPts val="1000"/>
              </a:spcBef>
              <a:defRPr/>
            </a:pPr>
            <a:r>
              <a:rPr lang="en-US" dirty="0">
                <a:solidFill>
                  <a:prstClr val="black"/>
                </a:solidFill>
                <a:latin typeface="Arial" panose="020B0604020202020204" pitchFamily="34" charset="0"/>
                <a:cs typeface="Arial" panose="020B0604020202020204" pitchFamily="34" charset="0"/>
              </a:rPr>
              <a:t>Hurry up and wait – A great deal of the implementation of the AMLA will depend on the United States Treasury and regulations to come</a:t>
            </a:r>
          </a:p>
          <a:p>
            <a:pPr lvl="0" defTabSz="914400">
              <a:lnSpc>
                <a:spcPct val="90000"/>
              </a:lnSpc>
              <a:spcBef>
                <a:spcPts val="1000"/>
              </a:spcBef>
              <a:defRPr/>
            </a:pPr>
            <a:r>
              <a:rPr lang="en-US" dirty="0">
                <a:solidFill>
                  <a:prstClr val="black"/>
                </a:solidFill>
                <a:latin typeface="Arial" panose="020B0604020202020204" pitchFamily="34" charset="0"/>
                <a:cs typeface="Arial" panose="020B0604020202020204" pitchFamily="34" charset="0"/>
              </a:rPr>
              <a:t>Some of this is familiar – Intention to be complimentary, not duplicative</a:t>
            </a:r>
          </a:p>
          <a:p>
            <a:pPr lvl="0" defTabSz="914400">
              <a:lnSpc>
                <a:spcPct val="90000"/>
              </a:lnSpc>
              <a:spcBef>
                <a:spcPts val="1000"/>
              </a:spcBef>
              <a:defRPr/>
            </a:pPr>
            <a:r>
              <a:rPr lang="en-US" dirty="0">
                <a:solidFill>
                  <a:prstClr val="black"/>
                </a:solidFill>
                <a:latin typeface="Arial" panose="020B0604020202020204" pitchFamily="34" charset="0"/>
                <a:cs typeface="Arial" panose="020B0604020202020204" pitchFamily="34" charset="0"/>
              </a:rPr>
              <a:t>Beneficial ownership information and the Customer Due Diligence (CDD) and Customer Identification Program (CIP) rules:</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18" name="Table 4">
            <a:extLst>
              <a:ext uri="{FF2B5EF4-FFF2-40B4-BE49-F238E27FC236}">
                <a16:creationId xmlns:a16="http://schemas.microsoft.com/office/drawing/2014/main" id="{0854CBDD-3DCC-404F-B188-D10BEE65EBF7}"/>
              </a:ext>
            </a:extLst>
          </p:cNvPr>
          <p:cNvGraphicFramePr>
            <a:graphicFrameLocks noGrp="1"/>
          </p:cNvGraphicFramePr>
          <p:nvPr>
            <p:extLst>
              <p:ext uri="{D42A27DB-BD31-4B8C-83A1-F6EECF244321}">
                <p14:modId xmlns:p14="http://schemas.microsoft.com/office/powerpoint/2010/main" val="1838588638"/>
              </p:ext>
            </p:extLst>
          </p:nvPr>
        </p:nvGraphicFramePr>
        <p:xfrm>
          <a:off x="660733" y="3313140"/>
          <a:ext cx="8681386" cy="2225980"/>
        </p:xfrm>
        <a:graphic>
          <a:graphicData uri="http://schemas.openxmlformats.org/drawingml/2006/table">
            <a:tbl>
              <a:tblPr firstRow="1" bandRow="1"/>
              <a:tblGrid>
                <a:gridCol w="4340693">
                  <a:extLst>
                    <a:ext uri="{9D8B030D-6E8A-4147-A177-3AD203B41FA5}">
                      <a16:colId xmlns:a16="http://schemas.microsoft.com/office/drawing/2014/main" val="4181161702"/>
                    </a:ext>
                  </a:extLst>
                </a:gridCol>
                <a:gridCol w="4340693">
                  <a:extLst>
                    <a:ext uri="{9D8B030D-6E8A-4147-A177-3AD203B41FA5}">
                      <a16:colId xmlns:a16="http://schemas.microsoft.com/office/drawing/2014/main" val="2168595653"/>
                    </a:ext>
                  </a:extLst>
                </a:gridCol>
              </a:tblGrid>
              <a:tr h="32177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Corporate Transparency Act</a:t>
                      </a:r>
                    </a:p>
                  </a:txBody>
                  <a:tcPr marL="79342" marR="79342" marT="39671" marB="3967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CDD Rule</a:t>
                      </a:r>
                    </a:p>
                  </a:txBody>
                  <a:tcPr marL="79342" marR="79342" marT="39671" marB="3967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85544656"/>
                  </a:ext>
                </a:extLst>
              </a:tr>
              <a:tr h="5553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Social security numbers not specifically required data (FinCEN identifier)</a:t>
                      </a:r>
                    </a:p>
                  </a:txBody>
                  <a:tcPr marL="79342" marR="79342" marT="39671" marB="3967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Social security numbers required for customers and beneficial owners</a:t>
                      </a:r>
                    </a:p>
                  </a:txBody>
                  <a:tcPr marL="79342" marR="79342" marT="39671" marB="3967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53696439"/>
                  </a:ext>
                </a:extLst>
              </a:tr>
              <a:tr h="7934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Requires collection of information from “Reporting Companies” (Corp, LLC, “other similar entity”, statutory exemptions)</a:t>
                      </a:r>
                    </a:p>
                  </a:txBody>
                  <a:tcPr marL="79342" marR="79342" marT="39671" marB="396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Requires collection of information from “Legal Entity Customers” except largely for publicly traded companies</a:t>
                      </a:r>
                    </a:p>
                  </a:txBody>
                  <a:tcPr marL="79342" marR="79342" marT="39671" marB="396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516607717"/>
                  </a:ext>
                </a:extLst>
              </a:tr>
              <a:tr h="5553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Periodic confirmation of beneficial ownership information</a:t>
                      </a:r>
                    </a:p>
                  </a:txBody>
                  <a:tcPr marL="79342" marR="79342" marT="39671" marB="396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Account opening as a trigger for collection of information</a:t>
                      </a:r>
                    </a:p>
                  </a:txBody>
                  <a:tcPr marL="79342" marR="79342" marT="39671" marB="3967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436370340"/>
                  </a:ext>
                </a:extLst>
              </a:tr>
            </a:tbl>
          </a:graphicData>
        </a:graphic>
      </p:graphicFrame>
    </p:spTree>
    <p:extLst>
      <p:ext uri="{BB962C8B-B14F-4D97-AF65-F5344CB8AC3E}">
        <p14:creationId xmlns:p14="http://schemas.microsoft.com/office/powerpoint/2010/main" val="191610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000" b="1" u="sng" dirty="0">
                <a:solidFill>
                  <a:srgbClr val="3768A0"/>
                </a:solidFill>
                <a:ea typeface="Open Sans" panose="020B0606030504020204" pitchFamily="34" charset="0"/>
              </a:rPr>
              <a:t>Potential Implementation Risks and Challenges</a:t>
            </a: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1566997"/>
            <a:ext cx="9200827" cy="313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Verification of data entered into the FinCEN database – data integrity, reliability for financial institutions complying with their CDD obligations, federal functional regulators and law enforcement</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Database design – selecting the right fields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Information security and hacker “honeypots”</a:t>
            </a:r>
          </a:p>
          <a:p>
            <a:pPr marL="228600" lvl="0" indent="-228600" defTabSz="9144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Ambiguity in the definitions of a beneficial owner:  What is “substantial control” over an entity?</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21514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CBD7193-2E20-41BE-9236-FAD7C77A5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3"/>
          <p:cNvSpPr>
            <a:spLocks noChangeArrowheads="1"/>
          </p:cNvSpPr>
          <p:nvPr/>
        </p:nvSpPr>
        <p:spPr bwMode="auto">
          <a:xfrm>
            <a:off x="10218500" y="4466154"/>
            <a:ext cx="14650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SEGMENT 1:</a:t>
            </a: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Ari Good, JD LLM</a:t>
            </a:r>
          </a:p>
          <a:p>
            <a:pPr eaLnBrk="0" hangingPunct="0"/>
            <a:r>
              <a:rPr lang="en-US" sz="1000" i="1">
                <a:solidFill>
                  <a:schemeClr val="bg1"/>
                </a:solidFill>
                <a:latin typeface="Open Sans" panose="020B0606030504020204" pitchFamily="34" charset="0"/>
                <a:ea typeface="Open Sans" panose="020B0606030504020204" pitchFamily="34" charset="0"/>
                <a:cs typeface="Open Sans" panose="020B0606030504020204" pitchFamily="34" charset="0"/>
              </a:rPr>
              <a:t>President</a:t>
            </a:r>
          </a:p>
          <a:p>
            <a:pPr eaLnBrk="0" hangingPunct="0"/>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Good Attorneys At Law, PA</a:t>
            </a:r>
            <a:endParaRPr lang="en-PH"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07510" y="1205904"/>
            <a:ext cx="1695611" cy="1695611"/>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670" y="3420581"/>
            <a:ext cx="1503590" cy="365874"/>
          </a:xfrm>
          <a:prstGeom prst="rect">
            <a:avLst/>
          </a:prstGeom>
        </p:spPr>
      </p:pic>
      <p:sp>
        <p:nvSpPr>
          <p:cNvPr id="11" name="TextBox 6">
            <a:extLst>
              <a:ext uri="{FF2B5EF4-FFF2-40B4-BE49-F238E27FC236}">
                <a16:creationId xmlns:a16="http://schemas.microsoft.com/office/drawing/2014/main" id="{1E9D32CF-6FFE-43DD-9DD4-6E021BE548EA}"/>
              </a:ext>
            </a:extLst>
          </p:cNvPr>
          <p:cNvSpPr txBox="1">
            <a:spLocks noChangeArrowheads="1"/>
          </p:cNvSpPr>
          <p:nvPr/>
        </p:nvSpPr>
        <p:spPr bwMode="auto">
          <a:xfrm>
            <a:off x="388878" y="903295"/>
            <a:ext cx="92114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3000" b="1" u="sng" dirty="0">
                <a:solidFill>
                  <a:srgbClr val="3768A0"/>
                </a:solidFill>
                <a:ea typeface="Open Sans" panose="020B0606030504020204" pitchFamily="34" charset="0"/>
              </a:rPr>
              <a:t>FinCEN Enforcement Priorities</a:t>
            </a:r>
            <a:endParaRPr lang="en-US" sz="3000" b="1" u="sng" dirty="0">
              <a:solidFill>
                <a:srgbClr val="3768A0"/>
              </a:solidFill>
              <a:ea typeface="Open Sans" panose="020B0606030504020204" pitchFamily="34" charset="0"/>
            </a:endParaRPr>
          </a:p>
        </p:txBody>
      </p:sp>
      <p:sp>
        <p:nvSpPr>
          <p:cNvPr id="12" name="Rectangle 15">
            <a:extLst>
              <a:ext uri="{FF2B5EF4-FFF2-40B4-BE49-F238E27FC236}">
                <a16:creationId xmlns:a16="http://schemas.microsoft.com/office/drawing/2014/main" id="{B50EDE59-C651-431D-B4A9-2364F3AB04AA}"/>
              </a:ext>
            </a:extLst>
          </p:cNvPr>
          <p:cNvSpPr>
            <a:spLocks noChangeArrowheads="1"/>
          </p:cNvSpPr>
          <p:nvPr/>
        </p:nvSpPr>
        <p:spPr bwMode="auto">
          <a:xfrm>
            <a:off x="399511" y="1566997"/>
            <a:ext cx="9200827" cy="45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914400">
              <a:lnSpc>
                <a:spcPct val="90000"/>
              </a:lnSpc>
              <a:spcBef>
                <a:spcPts val="1000"/>
              </a:spcBef>
            </a:pPr>
            <a:r>
              <a:rPr lang="en-US" sz="1600" dirty="0">
                <a:solidFill>
                  <a:prstClr val="black"/>
                </a:solidFill>
                <a:latin typeface="Arial" panose="020B0604020202020204" pitchFamily="34" charset="0"/>
                <a:cs typeface="Arial" panose="020B0604020202020204" pitchFamily="34" charset="0"/>
              </a:rPr>
              <a:t>Representative of the inter-governmental chatter that characterizes the law in this area – reliance on consultations with other governmental entities and their reports</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Corruption – Reference to prior FinCEN advisories on Nicaragua, South Sudan and Venezuela – corruption by “senior foreign political figures” (think PEPs)</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Cybercrime – “including relevant cybersecurity and virtual currency considerations”</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Terrorist Financing, foreign and domestic</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Fraud – Feeder for other types of criminal activity, increase in health-care related scams and frauds during COVID</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Transnational criminal organization activity</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Drug trafficking</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Human trafficking / smuggling</a:t>
            </a:r>
          </a:p>
          <a:p>
            <a:pPr marL="514350" lvl="0" indent="-514350" defTabSz="914400">
              <a:lnSpc>
                <a:spcPct val="90000"/>
              </a:lnSpc>
              <a:spcBef>
                <a:spcPts val="1000"/>
              </a:spcBef>
              <a:buFont typeface="+mj-lt"/>
              <a:buAutoNum type="arabicPeriod"/>
            </a:pPr>
            <a:r>
              <a:rPr lang="en-US" sz="1600" dirty="0">
                <a:solidFill>
                  <a:prstClr val="black"/>
                </a:solidFill>
                <a:latin typeface="Arial" panose="020B0604020202020204" pitchFamily="34" charset="0"/>
                <a:cs typeface="Arial" panose="020B0604020202020204" pitchFamily="34" charset="0"/>
              </a:rPr>
              <a:t>Proliferation Financing</a:t>
            </a:r>
          </a:p>
          <a:p>
            <a:pPr lvl="0" defTabSz="914400">
              <a:lnSpc>
                <a:spcPct val="90000"/>
              </a:lnSpc>
              <a:spcBef>
                <a:spcPts val="1000"/>
              </a:spcBef>
            </a:pPr>
            <a:r>
              <a:rPr lang="en-US" sz="1600" i="1" dirty="0">
                <a:solidFill>
                  <a:prstClr val="black"/>
                </a:solidFill>
                <a:latin typeface="Arial" panose="020B0604020202020204" pitchFamily="34" charset="0"/>
                <a:cs typeface="Arial" panose="020B0604020202020204" pitchFamily="34" charset="0"/>
              </a:rPr>
              <a:t>Source:  Anti-Money Laundering and Countering The Financing of Terrorism National Priorities (June 30, 2021)</a:t>
            </a:r>
          </a:p>
        </p:txBody>
      </p:sp>
      <p:sp>
        <p:nvSpPr>
          <p:cNvPr id="16" name="TextBox 15">
            <a:extLst>
              <a:ext uri="{FF2B5EF4-FFF2-40B4-BE49-F238E27FC236}">
                <a16:creationId xmlns:a16="http://schemas.microsoft.com/office/drawing/2014/main" id="{172B5FA8-0DE8-4AA1-B8A9-45E0099FC1D3}"/>
              </a:ext>
            </a:extLst>
          </p:cNvPr>
          <p:cNvSpPr txBox="1"/>
          <p:nvPr/>
        </p:nvSpPr>
        <p:spPr>
          <a:xfrm>
            <a:off x="660733" y="46259"/>
            <a:ext cx="1108139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Bank Secrecy Act (Title 31) Regulations: Enforcement</a:t>
            </a:r>
          </a:p>
          <a:p>
            <a:r>
              <a:rPr lang="en-US">
                <a:solidFill>
                  <a:srgbClr val="72B6F8"/>
                </a:solidFill>
                <a:latin typeface="Open Sans Extrabold" panose="020B0906030804020204" pitchFamily="34" charset="0"/>
                <a:ea typeface="Open Sans Extrabold" panose="020B0906030804020204" pitchFamily="34" charset="0"/>
                <a:cs typeface="Open Sans Extrabold" panose="020B0906030804020204" pitchFamily="34" charset="0"/>
              </a:rPr>
              <a:t>Priorities and Compliance Issues Explored</a:t>
            </a:r>
            <a:endPar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Date Placeholder 8">
            <a:extLst>
              <a:ext uri="{FF2B5EF4-FFF2-40B4-BE49-F238E27FC236}">
                <a16:creationId xmlns:a16="http://schemas.microsoft.com/office/drawing/2014/main" id="{BAC08BDD-DDB6-4ADF-BAE3-43FFF6BC4CD7}"/>
              </a:ext>
            </a:extLst>
          </p:cNvPr>
          <p:cNvSpPr>
            <a:spLocks noGrp="1"/>
          </p:cNvSpPr>
          <p:nvPr>
            <p:ph type="dt" sz="half" idx="10"/>
          </p:nvPr>
        </p:nvSpPr>
        <p:spPr>
          <a:xfrm>
            <a:off x="178420" y="6381365"/>
            <a:ext cx="2743200" cy="365125"/>
          </a:xfrm>
        </p:spPr>
        <p:txBody>
          <a:bodyPr/>
          <a:lstStyle/>
          <a:p>
            <a:r>
              <a:rPr lang="en-US"/>
              <a:t>Tuesday, October 19, 2021</a:t>
            </a:r>
          </a:p>
        </p:txBody>
      </p:sp>
      <p:sp>
        <p:nvSpPr>
          <p:cNvPr id="17" name="Slide Number Placeholder 4">
            <a:extLst>
              <a:ext uri="{FF2B5EF4-FFF2-40B4-BE49-F238E27FC236}">
                <a16:creationId xmlns:a16="http://schemas.microsoft.com/office/drawing/2014/main" id="{8CE09CBB-5648-4530-AD31-8C5AE7D8D021}"/>
              </a:ext>
            </a:extLst>
          </p:cNvPr>
          <p:cNvSpPr txBox="1">
            <a:spLocks/>
          </p:cNvSpPr>
          <p:nvPr/>
        </p:nvSpPr>
        <p:spPr>
          <a:xfrm>
            <a:off x="11128918" y="6440068"/>
            <a:ext cx="918120" cy="30764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fld id="{64512610-646B-4C49-B142-45DCBBFD3969}" type="slidenum">
              <a:rPr kumimoji="0" lang="en-US" sz="18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917050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R_METADATA_KEY" val="669e00b1-30d7-4fc6-a5c1-58dba1868e56"/>
</p:tagLst>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F09F1F"/>
      </a:hlink>
      <a:folHlink>
        <a:srgbClr val="E9895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06AED925F8B2488170519DB7852544" ma:contentTypeVersion="2" ma:contentTypeDescription="Create a new document." ma:contentTypeScope="" ma:versionID="e47c8bc33382e6a8ea79e1b3f4e74f4e">
  <xsd:schema xmlns:xsd="http://www.w3.org/2001/XMLSchema" xmlns:xs="http://www.w3.org/2001/XMLSchema" xmlns:p="http://schemas.microsoft.com/office/2006/metadata/properties" xmlns:ns2="79a2729a-f7f8-4fd5-86c2-4cdd33a0158c" targetNamespace="http://schemas.microsoft.com/office/2006/metadata/properties" ma:root="true" ma:fieldsID="b30df07a98cbc0c10fb7051334392736" ns2:_="">
    <xsd:import namespace="79a2729a-f7f8-4fd5-86c2-4cdd33a01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2729a-f7f8-4fd5-86c2-4cdd33a01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09D596-713A-4E12-91D0-47B8DF71A74C}">
  <ds:schemaRefs>
    <ds:schemaRef ds:uri="http://schemas.microsoft.com/sharepoint/v3/contenttype/forms"/>
  </ds:schemaRefs>
</ds:datastoreItem>
</file>

<file path=customXml/itemProps2.xml><?xml version="1.0" encoding="utf-8"?>
<ds:datastoreItem xmlns:ds="http://schemas.openxmlformats.org/officeDocument/2006/customXml" ds:itemID="{17FFC893-B728-4B4E-A609-E1AE92EA7A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2729a-f7f8-4fd5-86c2-4cdd33a01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BFE48A-1551-4A11-8031-9C5B2ACE8730}">
  <ds:schemaRefs>
    <ds:schemaRef ds:uri="http://purl.org/dc/elements/1.1/"/>
    <ds:schemaRef ds:uri="http://schemas.microsoft.com/office/2006/metadata/properties"/>
    <ds:schemaRef ds:uri="http://purl.org/dc/terms/"/>
    <ds:schemaRef ds:uri="79a2729a-f7f8-4fd5-86c2-4cdd33a0158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518</TotalTime>
  <Words>2367</Words>
  <Application>Microsoft Office PowerPoint</Application>
  <PresentationFormat>Widescreen</PresentationFormat>
  <Paragraphs>226</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Open Sans Extrabold</vt:lpstr>
      <vt:lpstr>Calibri</vt:lpstr>
      <vt:lpstr>Open Sans Light</vt:lpstr>
      <vt:lpstr>Open Sans</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Audio Visual Tech 1</dc:creator>
  <cp:lastModifiedBy>Ari Good</cp:lastModifiedBy>
  <cp:revision>14</cp:revision>
  <dcterms:created xsi:type="dcterms:W3CDTF">2017-04-26T15:49:39Z</dcterms:created>
  <dcterms:modified xsi:type="dcterms:W3CDTF">2025-03-10T17:14:52Z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0x010100CB06AED925F8B2488170519DB7852544</vt:lpwstr>
  </property>
</Properties>
</file>