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8" r:id="rId4"/>
    <p:sldId id="259" r:id="rId5"/>
    <p:sldId id="263" r:id="rId6"/>
    <p:sldId id="268" r:id="rId7"/>
    <p:sldId id="262" r:id="rId8"/>
    <p:sldId id="265" r:id="rId9"/>
    <p:sldId id="269" r:id="rId10"/>
    <p:sldId id="271" r:id="rId11"/>
    <p:sldId id="267" r:id="rId12"/>
    <p:sldId id="273" r:id="rId13"/>
    <p:sldId id="274" r:id="rId14"/>
  </p:sldIdLst>
  <p:sldSz cx="12192000" cy="6858000"/>
  <p:notesSz cx="6858000" cy="9144000"/>
  <p:defaultTextStyle>
    <a:defPPr>
      <a:defRPr lang="en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A703-07F9-85B6-6F22-747C70D7D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48494-74D5-7345-D618-B51719226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126E9-6EF5-0463-3019-DCE31AECC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3F1C1-DDA3-71DA-1581-EE64FF2A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3CE20-7E22-E336-670B-57C402FA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75707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037C6-A884-94D1-02E3-4FA8FD26A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A7967-9D63-8B68-64E7-58DB382C2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48CCC-61B1-9D84-774A-07B2C6C9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5C826-CD34-D96A-99C4-8ECEB523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037C-D270-7095-37D6-88640104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92243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CFD0D-5B24-4C01-123C-D95E6EA59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398D63-6C0B-1FDB-7DA2-26DED5516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8C8F8-52C0-FF59-DD4A-3C448F0BB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E3400-225F-8FA5-99E4-A4A4D32A3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D51E3-A3C6-B907-5479-8AA711CC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24230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9A382-6EB1-F021-9DFA-251AD4BB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1538D-50F4-6D75-4E0C-DF304182B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60946-8E9B-5263-74B4-448E3E6CB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9F9C1-DF00-47FB-0705-EA0EC1E70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D5373-67CF-AD46-5AFE-721CDE85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26083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AEA8-8882-6916-BFC5-4974B2836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6CCBD-D39C-FDB9-823A-EC8700DB7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52612-E639-7BEE-14E8-C211425FD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719D5-90B2-E7A3-BCF2-6C9D2B7C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43BAB-5423-1E25-2FE9-4D4B190F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19140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AD9FA-C697-B76B-537E-C0A8F6853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FC6E5-B087-17E0-F7DF-CDBCEA969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80C13-F464-7497-078F-0659A638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5C69D-0C90-55B7-4E8F-F1FC3A3B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44FB9-5FA9-B462-69B3-C31E8E30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063CF-5424-62BF-12F8-2F2A0F27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86711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88A-F36B-CD3E-213C-651938B2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0BA2C-2840-1E26-184A-0AE4814AD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C10FC-1FF8-2068-0A52-DE86CC886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B83A43-8449-6DEF-7BC2-5322F54F4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65FF5-F07D-458D-AF7F-8215E4654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1C754E-3F65-DA8F-E2B0-89E59D5F7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D6CBC3-7BF6-E276-3AC9-6AB80476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202751-A712-B4DB-346B-6C38C7A1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411802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9391-BF35-A56F-25B6-5072BE741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ED3728-DD28-0527-6CF5-AF546AA1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A80D8-1B7E-D6A9-6CCA-F218688C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A2CA8-D444-2D4F-5F79-BBD140E1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334334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EB242A-7A73-ABC2-9A7D-061211AC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A46BB4-EDD9-AC2F-C5C0-95FFA89F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8F2ED-7DE5-1410-DCE7-C599463B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96368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049BA-47EC-B522-2B32-9A7BDF42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2ADB-227B-C5E2-A790-777681D80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28E1F-A1C1-8409-68C2-74682864E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7F78E-ABAF-B706-7D9F-C163C119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403A1-27E8-CF6D-111F-77CF95F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A231D-CD2C-BC58-96C0-37130E9C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279217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6EC4-A84B-6949-38C2-3770C97E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F9663-2993-CC5F-3D78-E9A22FFA4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70058-B0B1-D4DA-63D3-5664C9407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35967-1964-7F22-FAE9-CF34B132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62C4F-B7E1-D0E0-D7DE-D8490D19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23B43-15E7-1D15-9DFB-C3C922F94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5118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710BCB-D8E2-3153-BE38-5EF36593F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FF0AF-B001-4260-3771-564CFFC05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5525-F7D7-A8EE-CB88-B11DEFBAB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7026F-6C87-E247-B241-DCE0EEF8A780}" type="datetimeFigureOut">
              <a:rPr lang="en-CO" smtClean="0"/>
              <a:t>16/05/22</a:t>
            </a:fld>
            <a:endParaRPr lang="en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74133-62A3-90CE-5709-E23FEB4E3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234F4-4D6A-7D22-8969-27639AEEB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5452-C5ED-4540-9173-5663CB2B61B4}" type="slidenum">
              <a:rPr lang="en-CO" smtClean="0"/>
              <a:t>‹#›</a:t>
            </a:fld>
            <a:endParaRPr lang="en-CO"/>
          </a:p>
        </p:txBody>
      </p:sp>
    </p:spTree>
    <p:extLst>
      <p:ext uri="{BB962C8B-B14F-4D97-AF65-F5344CB8AC3E}">
        <p14:creationId xmlns:p14="http://schemas.microsoft.com/office/powerpoint/2010/main" val="116619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lockchainlawyer.io" TargetMode="External"/><Relationship Id="rId2" Type="http://schemas.openxmlformats.org/officeDocument/2006/relationships/hyperlink" Target="http://www.blockchainlawyer.i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oocean.com/" TargetMode="External"/><Relationship Id="rId2" Type="http://schemas.openxmlformats.org/officeDocument/2006/relationships/hyperlink" Target="http://www.custodia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blockchainlawyer.io" TargetMode="External"/><Relationship Id="rId2" Type="http://schemas.openxmlformats.org/officeDocument/2006/relationships/hyperlink" Target="http://www.blockchainlawyer.i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69DB-3CA2-A62C-2B23-931B843BF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CO" sz="5000" dirty="0"/>
              <a:t>Digital Assets and Planning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FBE95-9624-50F7-DA29-D60CA2D5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233402" cy="1366128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en-CO" sz="2000" dirty="0"/>
              <a:t>Presented By:  Ari Good, JD LL.M. (Taxation)</a:t>
            </a:r>
          </a:p>
          <a:p>
            <a:pPr algn="l"/>
            <a:r>
              <a:rPr lang="en-CO" sz="2000" dirty="0"/>
              <a:t>President, Good Attorneys At Law, PA</a:t>
            </a:r>
          </a:p>
          <a:p>
            <a:pPr algn="l"/>
            <a:r>
              <a:rPr lang="en-CO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www.blockchainlawyer.io</a:t>
            </a:r>
            <a:endParaRPr lang="en-CO" sz="2000" dirty="0"/>
          </a:p>
          <a:p>
            <a:pPr algn="l"/>
            <a:r>
              <a:rPr lang="en-CO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info@blockchainlawyer.io</a:t>
            </a:r>
            <a:endParaRPr lang="en-CO" sz="2000" dirty="0"/>
          </a:p>
          <a:p>
            <a:pPr algn="l"/>
            <a:endParaRPr lang="en-CO" sz="2000" dirty="0"/>
          </a:p>
          <a:p>
            <a:pPr algn="l"/>
            <a:endParaRPr lang="en-CO" sz="20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3121F55F-ABB4-F324-BE9E-EB7BB5610F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74" r="-1" b="1150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666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Example Institutions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A74FE8B-F790-EBC8-6094-246572FB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695" y="1807780"/>
            <a:ext cx="11605588" cy="47556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“A bank shall not authorize or permit rehypothecation of digital assets under this section” (contrast treasuries market, </a:t>
            </a:r>
            <a:r>
              <a:rPr lang="en-US" i="1" dirty="0"/>
              <a:t>Dole Foods</a:t>
            </a:r>
            <a:r>
              <a:rPr lang="en-US" dirty="0"/>
              <a:t>)</a:t>
            </a:r>
          </a:p>
          <a:p>
            <a:r>
              <a:rPr lang="en-US" dirty="0"/>
              <a:t>Wyoming Special Purpose Depository Institutions (SPDIs) - SPDIs are generally prohibited from making loans with customer deposits of fiat currency and they must at all times maintain unencumbered level 1 high-quality liquid assets valued at 100% or more of their depository liabilities. Given this, SPDIs are not required to obtain insurance from the Federal Deposit Insurance Corporation—though they may do so.</a:t>
            </a:r>
          </a:p>
          <a:p>
            <a:r>
              <a:rPr lang="en-US" dirty="0"/>
              <a:t>Examples:  Custodia Bank (First entity to receive SPDI designation, blue-chip leadership, caters to institutional clients – “Custodia intends to provide custody services for digital assets, just as a securities custodian does for securities” – </a:t>
            </a:r>
            <a:r>
              <a:rPr lang="en-US" dirty="0">
                <a:hlinkClick r:id="rId2"/>
              </a:rPr>
              <a:t>www.custodia.com</a:t>
            </a:r>
            <a:r>
              <a:rPr lang="en-US" dirty="0"/>
              <a:t>)</a:t>
            </a:r>
          </a:p>
          <a:p>
            <a:r>
              <a:rPr lang="en-US" dirty="0"/>
              <a:t>Two Ocean Trust (Recipient of no-action letter from Wyoming banking regulators; digital asset accounts start at $250,000.00, appears to be able to work with trusts and more complex ownership structures - </a:t>
            </a:r>
            <a:r>
              <a:rPr lang="en-US" dirty="0">
                <a:hlinkClick r:id="rId3"/>
              </a:rPr>
              <a:t>www.twoocean.com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60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Questions for Your Clients – Do A Risk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16" y="2428386"/>
            <a:ext cx="11405031" cy="4829255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endParaRPr lang="en-CO" dirty="0"/>
          </a:p>
          <a:p>
            <a:r>
              <a:rPr lang="en-CO" dirty="0"/>
              <a:t>What digital assets do you own?</a:t>
            </a:r>
          </a:p>
          <a:p>
            <a:r>
              <a:rPr lang="en-CO" dirty="0"/>
              <a:t>How much?</a:t>
            </a:r>
          </a:p>
          <a:p>
            <a:r>
              <a:rPr lang="en-CO" dirty="0"/>
              <a:t>How are you storing your digital assets?</a:t>
            </a:r>
          </a:p>
          <a:p>
            <a:pPr lvl="1"/>
            <a:r>
              <a:rPr lang="en-CO" dirty="0"/>
              <a:t>High risk – Software based “hot wallets” not associated with a centralized exchange (e.g. Metamask, Phantom) – mere software programs protected only by a password</a:t>
            </a:r>
          </a:p>
          <a:p>
            <a:pPr lvl="1"/>
            <a:r>
              <a:rPr lang="en-CO" dirty="0"/>
              <a:t>Medium Risk – On centralized exchanges (low hacking risk, very opaque in their operations)</a:t>
            </a:r>
          </a:p>
          <a:p>
            <a:pPr lvl="1"/>
            <a:r>
              <a:rPr lang="en-CO" dirty="0"/>
              <a:t>Lower Risk – Cold storage with “qualified custodians” (professional asset management, but still ”not your keys”); </a:t>
            </a:r>
          </a:p>
          <a:p>
            <a:pPr lvl="1"/>
            <a:r>
              <a:rPr lang="en-CO" dirty="0"/>
              <a:t>Lowest(ish) Risk – Personal cold-storage with diligent protection of devices, passwords and seed phrasesWyoming-based qualified custodian</a:t>
            </a:r>
          </a:p>
          <a:p>
            <a:r>
              <a:rPr lang="en-CO" dirty="0"/>
              <a:t>What is your plan for your digital assets?</a:t>
            </a:r>
          </a:p>
          <a:p>
            <a:pPr lvl="1"/>
            <a:endParaRPr lang="en-CO" dirty="0"/>
          </a:p>
          <a:p>
            <a:endParaRPr lang="en-CO" dirty="0"/>
          </a:p>
          <a:p>
            <a:endParaRPr lang="en-CO" dirty="0"/>
          </a:p>
          <a:p>
            <a:endParaRPr lang="en-CO" dirty="0"/>
          </a:p>
          <a:p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552727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Succession Considerations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A74FE8B-F790-EBC8-6094-246572FB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695" y="1807780"/>
            <a:ext cx="11605588" cy="47556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Challenges:  Exchanges are not set up to deal with succession issues (e.g. no “payable upon death” equivalent processes, horrendous customer service, major players are often foreign-based companies)</a:t>
            </a:r>
          </a:p>
          <a:p>
            <a:r>
              <a:rPr lang="en-US" dirty="0"/>
              <a:t>The challenge of the private key – personally-held private keys risks that access is lost with the deceased</a:t>
            </a:r>
          </a:p>
          <a:p>
            <a:r>
              <a:rPr lang="en-US" dirty="0"/>
              <a:t>Device Risk – Authenticator apps on phones – Legal risk of transfer of assets directly to an heir while skipping existing planning processes / probate</a:t>
            </a:r>
          </a:p>
          <a:p>
            <a:r>
              <a:rPr lang="en-US" dirty="0"/>
              <a:t>Knowledge gap – Staking, NFTs, DAO membership interests</a:t>
            </a:r>
          </a:p>
          <a:p>
            <a:r>
              <a:rPr lang="en-US" u="sng" dirty="0"/>
              <a:t>Suggestion</a:t>
            </a:r>
            <a:r>
              <a:rPr lang="en-US" dirty="0"/>
              <a:t>:  Locate a trusted third party that has the knowledge that you would need and build their authority to handle digital assets directly into planning documents</a:t>
            </a:r>
          </a:p>
          <a:p>
            <a:r>
              <a:rPr lang="en-US" u="sng" dirty="0"/>
              <a:t>Recommended reading</a:t>
            </a:r>
            <a:r>
              <a:rPr lang="en-US" dirty="0"/>
              <a:t>:  Pamela Morgan, Esq. - </a:t>
            </a:r>
            <a:r>
              <a:rPr lang="en-US" dirty="0" err="1"/>
              <a:t>Cryptoasset</a:t>
            </a:r>
            <a:r>
              <a:rPr lang="en-US" dirty="0"/>
              <a:t> Inheritance Planning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8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69DB-3CA2-A62C-2B23-931B843BF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1" y="2404069"/>
            <a:ext cx="4087306" cy="1264041"/>
          </a:xfrm>
        </p:spPr>
        <p:txBody>
          <a:bodyPr anchor="b">
            <a:normAutofit/>
          </a:bodyPr>
          <a:lstStyle/>
          <a:p>
            <a:r>
              <a:rPr lang="en-CO" sz="5000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FBE95-9624-50F7-DA29-D60CA2D5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163" y="4088741"/>
            <a:ext cx="4538202" cy="1576335"/>
          </a:xfrm>
        </p:spPr>
        <p:txBody>
          <a:bodyPr anchor="t">
            <a:normAutofit fontScale="92500"/>
          </a:bodyPr>
          <a:lstStyle/>
          <a:p>
            <a:pPr algn="l"/>
            <a:r>
              <a:rPr lang="en-CO" sz="2000" dirty="0"/>
              <a:t>Presented By:  Ari Good, JD LL.M. (Taxation)</a:t>
            </a:r>
          </a:p>
          <a:p>
            <a:pPr algn="l"/>
            <a:r>
              <a:rPr lang="en-CO" sz="2000" dirty="0"/>
              <a:t>President, Good Attorneys At Law, PA</a:t>
            </a:r>
          </a:p>
          <a:p>
            <a:pPr algn="l"/>
            <a:r>
              <a:rPr lang="en-CO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www.blockchainlawyer.io</a:t>
            </a:r>
            <a:endParaRPr lang="en-CO" sz="2000" dirty="0"/>
          </a:p>
          <a:p>
            <a:pPr algn="l"/>
            <a:r>
              <a:rPr lang="en-CO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info@blockchainlawyer.io</a:t>
            </a:r>
            <a:endParaRPr lang="en-CO" sz="2000" dirty="0"/>
          </a:p>
          <a:p>
            <a:pPr algn="l"/>
            <a:endParaRPr lang="en-CO" sz="2000" dirty="0"/>
          </a:p>
          <a:p>
            <a:pPr algn="l"/>
            <a:endParaRPr lang="en-CO" sz="2000" dirty="0"/>
          </a:p>
          <a:p>
            <a:pPr algn="l"/>
            <a:endParaRPr lang="en-CO" sz="20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3121F55F-ABB4-F324-BE9E-EB7BB5610F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74" r="-1" b="1150"/>
          <a:stretch/>
        </p:blipFill>
        <p:spPr>
          <a:xfrm>
            <a:off x="0" y="227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84004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Presentation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671563"/>
            <a:ext cx="11405031" cy="4891899"/>
          </a:xfrm>
        </p:spPr>
        <p:txBody>
          <a:bodyPr anchor="ctr">
            <a:normAutofit/>
          </a:bodyPr>
          <a:lstStyle/>
          <a:p>
            <a:r>
              <a:rPr lang="en-CO" dirty="0"/>
              <a:t>An understanding of what we mean by “digital assets” or “cryptocurrency”</a:t>
            </a:r>
          </a:p>
          <a:p>
            <a:r>
              <a:rPr lang="en-CO" dirty="0"/>
              <a:t>An understanding of how your clients might hold, view and manage their digital assets</a:t>
            </a:r>
          </a:p>
          <a:p>
            <a:r>
              <a:rPr lang="en-CO" dirty="0"/>
              <a:t>An understanding of the state of the present law with respect to digital assets</a:t>
            </a:r>
          </a:p>
          <a:p>
            <a:r>
              <a:rPr lang="en-CO" dirty="0"/>
              <a:t>Some practical suggestions as to how to approach digital asset inheritance / estate planning</a:t>
            </a:r>
          </a:p>
        </p:txBody>
      </p:sp>
    </p:spTree>
    <p:extLst>
      <p:ext uri="{BB962C8B-B14F-4D97-AF65-F5344CB8AC3E}">
        <p14:creationId xmlns:p14="http://schemas.microsoft.com/office/powerpoint/2010/main" val="6611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What are “Digital Assets”?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671563"/>
            <a:ext cx="11405031" cy="4891899"/>
          </a:xfrm>
        </p:spPr>
        <p:txBody>
          <a:bodyPr anchor="ctr">
            <a:normAutofit/>
          </a:bodyPr>
          <a:lstStyle/>
          <a:p>
            <a:r>
              <a:rPr lang="en-CO" dirty="0"/>
              <a:t>Technically, any type of intangible property right in digital form (digital sound recording, computer code, etc).</a:t>
            </a:r>
          </a:p>
          <a:p>
            <a:r>
              <a:rPr lang="en-CO" dirty="0"/>
              <a:t>Blockchain-based digital assets (a form of distributed ledger technology)</a:t>
            </a:r>
          </a:p>
          <a:p>
            <a:r>
              <a:rPr lang="en-CO" dirty="0"/>
              <a:t>What is a blockchain?  A type of database that supports peer-to-peer, cryptographically-secured, immutable transactions that are authenticated in a trustless manner by “nodes” rather than central authorities.  These nodes “live” on the internet itself.  Public/private key encryption</a:t>
            </a:r>
          </a:p>
          <a:p>
            <a:r>
              <a:rPr lang="en-CO" dirty="0"/>
              <a:t>What are they good for?  Maintaining a uniform set of records in a manner that anyone with access to the blockchain can verify.</a:t>
            </a:r>
          </a:p>
          <a:p>
            <a:r>
              <a:rPr lang="en-CO" dirty="0"/>
              <a:t>Referred to by various names – “digital assets”, “virtal assets”, ”blockchain based assets”, “cryptocurrencies”</a:t>
            </a:r>
          </a:p>
        </p:txBody>
      </p:sp>
    </p:spTree>
    <p:extLst>
      <p:ext uri="{BB962C8B-B14F-4D97-AF65-F5344CB8AC3E}">
        <p14:creationId xmlns:p14="http://schemas.microsoft.com/office/powerpoint/2010/main" val="362318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What are the types of ”Digital Assets”?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482" y="2337721"/>
            <a:ext cx="11405031" cy="4829255"/>
          </a:xfrm>
        </p:spPr>
        <p:txBody>
          <a:bodyPr anchor="ctr">
            <a:normAutofit fontScale="92500" lnSpcReduction="10000"/>
          </a:bodyPr>
          <a:lstStyle/>
          <a:p>
            <a:r>
              <a:rPr lang="en-CO" dirty="0"/>
              <a:t>Every digital asset has two faces:  (i) as a unit of </a:t>
            </a:r>
            <a:r>
              <a:rPr lang="en-CO" i="1" dirty="0"/>
              <a:t>value</a:t>
            </a:r>
            <a:r>
              <a:rPr lang="en-CO" dirty="0"/>
              <a:t> (I can trade any crytpo I think will go up in price without caring what it really does); (ii) its </a:t>
            </a:r>
            <a:r>
              <a:rPr lang="en-CO" i="1" dirty="0"/>
              <a:t>utlity</a:t>
            </a:r>
            <a:r>
              <a:rPr lang="en-CO" dirty="0"/>
              <a:t> – what it does within a given network</a:t>
            </a:r>
          </a:p>
          <a:p>
            <a:r>
              <a:rPr lang="en-CO" dirty="0"/>
              <a:t>True cryto “currencies” like Bitcoin – The Bitcoin network at present doesn’t </a:t>
            </a:r>
            <a:r>
              <a:rPr lang="en-CO" i="1" dirty="0"/>
              <a:t>do</a:t>
            </a:r>
            <a:r>
              <a:rPr lang="en-CO" dirty="0"/>
              <a:t> much outside of recording transfers of its native asset (the Bitcoin “coin”);</a:t>
            </a:r>
          </a:p>
          <a:p>
            <a:r>
              <a:rPr lang="en-CO" dirty="0"/>
              <a:t>“Tickets” that allow you to use a given network (Ethereum) – It is the native “good” that is consumed within the smart contract network to perform calculations (literally called “gas”), but is also traded as a unit of value by those who have no intention of using that network</a:t>
            </a:r>
          </a:p>
          <a:p>
            <a:r>
              <a:rPr lang="en-CO" dirty="0"/>
              <a:t>Other types of “tickets” that serve differ</a:t>
            </a:r>
            <a:r>
              <a:rPr lang="en-US" dirty="0"/>
              <a:t>e</a:t>
            </a:r>
            <a:r>
              <a:rPr lang="en-CO" dirty="0"/>
              <a:t>nt functions – gaming, governance, decentralized finance, etc.</a:t>
            </a:r>
          </a:p>
          <a:p>
            <a:r>
              <a:rPr lang="en-CO" dirty="0"/>
              <a:t>Bearer instruments with no counterparties</a:t>
            </a:r>
          </a:p>
          <a:p>
            <a:endParaRPr lang="en-CO" dirty="0"/>
          </a:p>
          <a:p>
            <a:endParaRPr lang="en-CO" dirty="0"/>
          </a:p>
          <a:p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142098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How are Digital Assets Actually Handled?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847" y="2585793"/>
            <a:ext cx="11405031" cy="4829255"/>
          </a:xfrm>
        </p:spPr>
        <p:txBody>
          <a:bodyPr anchor="ctr">
            <a:normAutofit fontScale="92500" lnSpcReduction="20000"/>
          </a:bodyPr>
          <a:lstStyle/>
          <a:p>
            <a:r>
              <a:rPr lang="en-CO" dirty="0"/>
              <a:t>Digital assets never ”move” from their respective blockchains – only the data that makes up the private key ”moves”, in that they can be stored in different media;</a:t>
            </a:r>
          </a:p>
          <a:p>
            <a:r>
              <a:rPr lang="en-CO" dirty="0"/>
              <a:t>”Hot” wallets – Online wallets, whether with centralized entities like exchanges or wallet software</a:t>
            </a:r>
          </a:p>
          <a:p>
            <a:r>
              <a:rPr lang="en-CO" dirty="0"/>
              <a:t>“Cold Storage” – Offline on devices like Trezor (fancy USB drives), or custodial cold storage (e.g. Gemini)</a:t>
            </a:r>
          </a:p>
          <a:p>
            <a:r>
              <a:rPr lang="en-CO" dirty="0"/>
              <a:t>Passwords and “seed phrases”</a:t>
            </a:r>
          </a:p>
          <a:p>
            <a:r>
              <a:rPr lang="en-CO" dirty="0"/>
              <a:t>Each carries with it distinct risks and benefits:</a:t>
            </a:r>
          </a:p>
          <a:p>
            <a:pPr lvl="1"/>
            <a:r>
              <a:rPr lang="en-CO" dirty="0"/>
              <a:t>Hot wallets – Ease of access, fast transactions versus online security risk</a:t>
            </a:r>
          </a:p>
          <a:p>
            <a:pPr lvl="1"/>
            <a:r>
              <a:rPr lang="en-CO" dirty="0"/>
              <a:t>Cold storage – ”Your keys your coins” personal custody, privacy that comes from being “unhosted” versus risk of device failure, lost seed phrase</a:t>
            </a:r>
          </a:p>
          <a:p>
            <a:pPr lvl="1"/>
            <a:r>
              <a:rPr lang="en-CO" dirty="0"/>
              <a:t>Any “hosted” wallet carries legal risks inherent in placing control of your assets with another</a:t>
            </a:r>
          </a:p>
          <a:p>
            <a:r>
              <a:rPr lang="en-CO" dirty="0"/>
              <a:t>Real world example:  Ukraine</a:t>
            </a:r>
          </a:p>
          <a:p>
            <a:endParaRPr lang="en-CO" dirty="0"/>
          </a:p>
          <a:p>
            <a:endParaRPr lang="en-CO" dirty="0"/>
          </a:p>
          <a:p>
            <a:endParaRPr lang="en-CO" dirty="0"/>
          </a:p>
          <a:p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229356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”Titling” Digital Assets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266263A-10F4-2588-AFE5-96D1C13CE583}"/>
              </a:ext>
            </a:extLst>
          </p:cNvPr>
          <p:cNvSpPr txBox="1">
            <a:spLocks/>
          </p:cNvSpPr>
          <p:nvPr/>
        </p:nvSpPr>
        <p:spPr>
          <a:xfrm>
            <a:off x="459350" y="1885279"/>
            <a:ext cx="11364788" cy="44209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O" dirty="0"/>
              <a:t>The dilemma of “wallets” – wallets (hot or cold) are not by design “titled” to any one person or entity at the blockchain (database) level – they (unhosted at least) can be held by anyone, anywhere;</a:t>
            </a:r>
          </a:p>
          <a:p>
            <a:r>
              <a:rPr lang="en-CO" dirty="0"/>
              <a:t>Hosted (</a:t>
            </a:r>
            <a:r>
              <a:rPr lang="en-US" dirty="0"/>
              <a:t>i.e. centralized exchange) </a:t>
            </a:r>
            <a:r>
              <a:rPr lang="en-CO" dirty="0"/>
              <a:t>wallets, in contrast, are assigned the crypto that the client placed on deposit, but not on a segregrated basis (”not your keys, not your coins”)</a:t>
            </a:r>
          </a:p>
          <a:p>
            <a:r>
              <a:rPr lang="en-CO" dirty="0"/>
              <a:t>Compare to and contrast with a website – ICANN “titles” web domains, but there is no physical location for the website, except perhaps the location of its server</a:t>
            </a:r>
          </a:p>
          <a:p>
            <a:r>
              <a:rPr lang="en-CO" dirty="0"/>
              <a:t>Blockchain addresses have neither a centralized location nor a centralized party granting or identifying ownership</a:t>
            </a:r>
          </a:p>
          <a:p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63458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How Does the tax law view “Digital Assets”?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AAC1A-18A0-963F-D393-E74925165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868" y="2160012"/>
            <a:ext cx="11405031" cy="4829255"/>
          </a:xfrm>
        </p:spPr>
        <p:txBody>
          <a:bodyPr anchor="ctr">
            <a:normAutofit fontScale="92500"/>
          </a:bodyPr>
          <a:lstStyle/>
          <a:p>
            <a:r>
              <a:rPr lang="en-CO" dirty="0"/>
              <a:t>As </a:t>
            </a:r>
            <a:r>
              <a:rPr lang="en-CO" i="1" dirty="0"/>
              <a:t>property</a:t>
            </a:r>
            <a:r>
              <a:rPr lang="en-CO" dirty="0"/>
              <a:t> – IRS </a:t>
            </a:r>
            <a:r>
              <a:rPr lang="en-US" dirty="0"/>
              <a:t>Notice 2014-21 - For federal tax purposes, virtual currency is treated as property.  General tax principles applicable to property transactions apply to transactions using virtual currency.</a:t>
            </a:r>
          </a:p>
          <a:p>
            <a:r>
              <a:rPr lang="en-US" dirty="0"/>
              <a:t>When held as a capital asset, such as for investment, produces capital gain or loss.</a:t>
            </a:r>
          </a:p>
          <a:p>
            <a:r>
              <a:rPr lang="en-US" dirty="0"/>
              <a:t>Ordinary income treatment is possible in other circumstances:  cryptocurrency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mining</a:t>
            </a:r>
            <a:r>
              <a:rPr lang="en-US" dirty="0"/>
              <a:t>” (the receipt of a reward for performing complex calculations used to validate blockchain transactions);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staking</a:t>
            </a:r>
            <a:r>
              <a:rPr lang="en-US" dirty="0"/>
              <a:t>” (rewards for pledging all or a part of your “stake” for eligibility to validate a block (</a:t>
            </a:r>
            <a:r>
              <a:rPr lang="en-US" i="1" dirty="0"/>
              <a:t>Jarrett v. USA</a:t>
            </a:r>
            <a:r>
              <a:rPr lang="en-US" dirty="0"/>
              <a:t>, presently underway);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airdrops</a:t>
            </a:r>
            <a:r>
              <a:rPr lang="en-US" dirty="0"/>
              <a:t>” (crypto given away to drive adoption, Revenue Ruling 2019-24);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hard forks</a:t>
            </a:r>
            <a:r>
              <a:rPr lang="en-US" dirty="0"/>
              <a:t>” (crypto received when a blockchain splits in two);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rewards</a:t>
            </a:r>
            <a:r>
              <a:rPr lang="en-US" dirty="0"/>
              <a:t>” in decentralized finance (rewards for pledging your crypto to lending pools); ”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reflection</a:t>
            </a:r>
            <a:r>
              <a:rPr lang="en-US" dirty="0"/>
              <a:t>” – a form of dividend for just holding certain tokens</a:t>
            </a:r>
            <a:endParaRPr lang="en-CO" dirty="0"/>
          </a:p>
          <a:p>
            <a:endParaRPr lang="en-CO" dirty="0"/>
          </a:p>
          <a:p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107606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Planning Idea - Wyoming Qualified Custodian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A74FE8B-F790-EBC8-6094-246572FB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12" y="1723697"/>
            <a:ext cx="10681138" cy="4663473"/>
          </a:xfrm>
        </p:spPr>
        <p:txBody>
          <a:bodyPr>
            <a:normAutofit/>
          </a:bodyPr>
          <a:lstStyle/>
          <a:p>
            <a:r>
              <a:rPr lang="en-US" dirty="0"/>
              <a:t>In 2019, Wyoming became the first state to enact legislation establishing the legal treatment of digital assets such as cryptocurrencies and non-fungible tokens (“NFTs”) as intangible property under Article 9 of the Uniform Commercial Code;</a:t>
            </a:r>
          </a:p>
          <a:p>
            <a:r>
              <a:rPr lang="en-US" dirty="0"/>
              <a:t>Wyoming recognizes digital assets as general intangible property for purposes of defining and protecting property rights and the enforcement, sale, lease, licensing, assignment or other disposition of such property rights</a:t>
            </a:r>
          </a:p>
          <a:p>
            <a:r>
              <a:rPr lang="en-US" dirty="0"/>
              <a:t>The 2019 Act makes digital assets property subject to the UCC in which a security interest can be perfected</a:t>
            </a:r>
            <a:endParaRPr lang="en-CO" dirty="0"/>
          </a:p>
        </p:txBody>
      </p:sp>
    </p:spTree>
    <p:extLst>
      <p:ext uri="{BB962C8B-B14F-4D97-AF65-F5344CB8AC3E}">
        <p14:creationId xmlns:p14="http://schemas.microsoft.com/office/powerpoint/2010/main" val="1616377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71B11-CC79-567E-E7B2-21F9A4ED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CO" sz="4000" dirty="0">
                <a:solidFill>
                  <a:srgbClr val="FFFFFF"/>
                </a:solidFill>
              </a:rPr>
              <a:t>Wyoming Legislation, Continued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A74FE8B-F790-EBC8-6094-246572FB2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695" y="1807780"/>
            <a:ext cx="11605588" cy="47556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Most significant aspect for planning purposes are those provisions dealing with digital asset custodial services (Wy Stat Sec. 34-29-104);</a:t>
            </a:r>
          </a:p>
          <a:p>
            <a:r>
              <a:rPr lang="en-US" dirty="0"/>
              <a:t>Banks may serve as “qualified custodians” of digital assets, subject to the full suite of reporting, AML and audit obligations</a:t>
            </a:r>
          </a:p>
          <a:p>
            <a:r>
              <a:rPr lang="en-US" dirty="0"/>
              <a:t>“Digital assets held in custody under this section are not depository liabilities or assets of the bank” – radical departure from fractional reserve, debt-based traditional banking system</a:t>
            </a:r>
          </a:p>
          <a:p>
            <a:r>
              <a:rPr lang="en-US" i="1" dirty="0"/>
              <a:t>Customer</a:t>
            </a:r>
            <a:r>
              <a:rPr lang="en-US" dirty="0"/>
              <a:t> elects the nature of the relationship – (</a:t>
            </a:r>
            <a:r>
              <a:rPr lang="en-US" dirty="0" err="1"/>
              <a:t>i</a:t>
            </a:r>
            <a:r>
              <a:rPr lang="en-US" dirty="0"/>
              <a:t>) bailment (bank may not use the asset, strict segregation); (ii) custodial (bank may undertake transactions with the digital assets within its possession and control, based on customer instructions)</a:t>
            </a:r>
          </a:p>
          <a:p>
            <a:r>
              <a:rPr lang="en-US" dirty="0"/>
              <a:t>Potential to eliminate credit-oriented and counterparty risk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0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6467</TotalTime>
  <Words>1591</Words>
  <Application>Microsoft Macintosh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Digital Assets and Planning Considerations</vt:lpstr>
      <vt:lpstr>Presentation Goals</vt:lpstr>
      <vt:lpstr>What are “Digital Assets”?</vt:lpstr>
      <vt:lpstr>What are the types of ”Digital Assets”?</vt:lpstr>
      <vt:lpstr>How are Digital Assets Actually Handled?</vt:lpstr>
      <vt:lpstr>”Titling” Digital Assets</vt:lpstr>
      <vt:lpstr>How Does the tax law view “Digital Assets”?</vt:lpstr>
      <vt:lpstr>Planning Idea - Wyoming Qualified Custodian</vt:lpstr>
      <vt:lpstr>Wyoming Legislation, Continued</vt:lpstr>
      <vt:lpstr>Example Institutions</vt:lpstr>
      <vt:lpstr>Questions for Your Clients – Do A Risk Assessment</vt:lpstr>
      <vt:lpstr>Succession Considerations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Assets and Planning Considerations</dc:title>
  <dc:creator>Ari Good</dc:creator>
  <cp:lastModifiedBy>Ari Good</cp:lastModifiedBy>
  <cp:revision>13</cp:revision>
  <dcterms:created xsi:type="dcterms:W3CDTF">2022-05-10T16:24:58Z</dcterms:created>
  <dcterms:modified xsi:type="dcterms:W3CDTF">2022-05-16T22:34:23Z</dcterms:modified>
</cp:coreProperties>
</file>